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6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97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461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54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187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352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84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886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924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007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672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B6BD-669C-4EE7-91A9-E2C09A7823EA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547-388C-4A3C-9594-A30BCFF46A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4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janaesthesia.org/article/S0007-0912(17)31015-2/fulltext#ecomp1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EEG Weiterbildung</a:t>
            </a:r>
            <a:endParaRPr lang="de-CH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Oktober 2023 – Roman Wüthrich</a:t>
            </a:r>
            <a:endParaRPr lang="de-CH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8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Muster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bg1"/>
                </a:solidFill>
              </a:rPr>
              <a:t>Werden </a:t>
            </a:r>
            <a:r>
              <a:rPr lang="de-CH" dirty="0" err="1">
                <a:solidFill>
                  <a:schemeClr val="bg1"/>
                </a:solidFill>
              </a:rPr>
              <a:t>ua</a:t>
            </a:r>
            <a:r>
              <a:rPr lang="de-CH" dirty="0">
                <a:solidFill>
                  <a:schemeClr val="bg1"/>
                </a:solidFill>
              </a:rPr>
              <a:t> beeinflusst durch: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Pharmakologisch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 smtClean="0">
                <a:solidFill>
                  <a:schemeClr val="bg1"/>
                </a:solidFill>
              </a:rPr>
              <a:t>Alter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Komorbiditäten  </a:t>
            </a:r>
            <a:r>
              <a:rPr lang="de-CH" dirty="0">
                <a:solidFill>
                  <a:schemeClr val="bg1"/>
                </a:solidFill>
              </a:rPr>
              <a:t>(z. B. DM, chron. NI, </a:t>
            </a:r>
            <a:r>
              <a:rPr lang="de-CH" dirty="0" err="1">
                <a:solidFill>
                  <a:schemeClr val="bg1"/>
                </a:solidFill>
              </a:rPr>
              <a:t>zerebrovaskuläre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Verschlusskrankheit, </a:t>
            </a:r>
            <a:r>
              <a:rPr lang="de-CH" dirty="0" err="1" smtClean="0">
                <a:solidFill>
                  <a:schemeClr val="bg1"/>
                </a:solidFill>
              </a:rPr>
              <a:t>pulm.art</a:t>
            </a:r>
            <a:r>
              <a:rPr lang="de-CH" dirty="0" smtClean="0">
                <a:solidFill>
                  <a:schemeClr val="bg1"/>
                </a:solidFill>
              </a:rPr>
              <a:t>. Hypertonus, Demenz, Epilepsie, Schizophrenie, Psychopharmaka)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Artefakte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…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Propofol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12995" y="1690688"/>
            <a:ext cx="4766009" cy="464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6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Sevofluran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30021" y="1690688"/>
            <a:ext cx="4131958" cy="4517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6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Ketamin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63904" y="1690688"/>
            <a:ext cx="4264192" cy="4685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2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67272" y="1027906"/>
            <a:ext cx="7457455" cy="5285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Alpha 2 Agonisten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54329" y="1690688"/>
            <a:ext cx="5083342" cy="473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2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Insuffiziente Analgesie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SzPct val="45000"/>
            </a:pPr>
            <a:r>
              <a:rPr lang="de-CH" dirty="0">
                <a:solidFill>
                  <a:schemeClr val="bg1"/>
                </a:solidFill>
              </a:rPr>
              <a:t>Verlust im α- und </a:t>
            </a:r>
            <a:r>
              <a:rPr lang="de-CH" dirty="0" smtClean="0">
                <a:solidFill>
                  <a:schemeClr val="bg1"/>
                </a:solidFill>
              </a:rPr>
              <a:t>δ-Bereich</a:t>
            </a:r>
            <a:endParaRPr lang="de-CH" dirty="0">
              <a:solidFill>
                <a:schemeClr val="bg1"/>
              </a:solidFill>
            </a:endParaRPr>
          </a:p>
          <a:p>
            <a:pPr marL="457200" lvl="0" indent="-457200">
              <a:buSzPct val="45000"/>
            </a:pPr>
            <a:r>
              <a:rPr lang="de-CH" dirty="0">
                <a:solidFill>
                  <a:schemeClr val="bg1"/>
                </a:solidFill>
              </a:rPr>
              <a:t>Anstieg der hohen Frequenzen </a:t>
            </a:r>
            <a:r>
              <a:rPr lang="de-CH" dirty="0" smtClean="0">
                <a:solidFill>
                  <a:schemeClr val="bg1"/>
                </a:solidFill>
              </a:rPr>
              <a:t>(β-</a:t>
            </a:r>
            <a:r>
              <a:rPr lang="de-CH" dirty="0" err="1" smtClean="0">
                <a:solidFill>
                  <a:schemeClr val="bg1"/>
                </a:solidFill>
              </a:rPr>
              <a:t>Arousal</a:t>
            </a:r>
            <a:r>
              <a:rPr lang="de-CH" dirty="0" smtClean="0">
                <a:solidFill>
                  <a:schemeClr val="bg1"/>
                </a:solidFill>
              </a:rPr>
              <a:t>) - ähnelt </a:t>
            </a:r>
            <a:r>
              <a:rPr lang="de-CH" dirty="0">
                <a:solidFill>
                  <a:schemeClr val="bg1"/>
                </a:solidFill>
              </a:rPr>
              <a:t>dem </a:t>
            </a:r>
            <a:r>
              <a:rPr lang="de-CH" dirty="0" smtClean="0">
                <a:solidFill>
                  <a:schemeClr val="bg1"/>
                </a:solidFill>
              </a:rPr>
              <a:t>EEG-Muster bei Ausleitung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</a:rPr>
              <a:t>Paradoxe Zunahme </a:t>
            </a:r>
            <a:r>
              <a:rPr lang="de-CH" dirty="0">
                <a:solidFill>
                  <a:schemeClr val="bg1"/>
                </a:solidFill>
              </a:rPr>
              <a:t>der δ-Aktivität </a:t>
            </a:r>
            <a:r>
              <a:rPr lang="de-CH" dirty="0" smtClean="0">
                <a:solidFill>
                  <a:schemeClr val="bg1"/>
                </a:solidFill>
              </a:rPr>
              <a:t>(</a:t>
            </a:r>
            <a:r>
              <a:rPr lang="de-CH" dirty="0">
                <a:solidFill>
                  <a:schemeClr val="bg1"/>
                </a:solidFill>
              </a:rPr>
              <a:t>paradoxe Erregung</a:t>
            </a:r>
            <a:r>
              <a:rPr lang="de-CH" dirty="0" smtClean="0">
                <a:solidFill>
                  <a:schemeClr val="bg1"/>
                </a:solidFill>
              </a:rPr>
              <a:t>)</a:t>
            </a:r>
          </a:p>
          <a:p>
            <a:pPr lvl="1">
              <a:buSzPct val="45000"/>
              <a:buFont typeface="Wingdings" panose="05000000000000000000" pitchFamily="2" charset="2"/>
              <a:buChar char="à"/>
            </a:pPr>
            <a:r>
              <a:rPr lang="de-CH" dirty="0" smtClean="0">
                <a:solidFill>
                  <a:schemeClr val="bg1"/>
                </a:solidFill>
              </a:rPr>
              <a:t>unerwarteter </a:t>
            </a:r>
            <a:r>
              <a:rPr lang="de-CH" dirty="0">
                <a:solidFill>
                  <a:schemeClr val="bg1"/>
                </a:solidFill>
              </a:rPr>
              <a:t>und abrupter Anstieg der </a:t>
            </a:r>
            <a:r>
              <a:rPr lang="de-CH" dirty="0" smtClean="0">
                <a:solidFill>
                  <a:schemeClr val="bg1"/>
                </a:solidFill>
              </a:rPr>
              <a:t>δ-Amplitude</a:t>
            </a:r>
          </a:p>
          <a:p>
            <a:pPr lvl="1">
              <a:buSzPct val="45000"/>
              <a:buFont typeface="Wingdings" panose="05000000000000000000" pitchFamily="2" charset="2"/>
              <a:buChar char="à"/>
            </a:pPr>
            <a:r>
              <a:rPr lang="de-CH" dirty="0" smtClean="0">
                <a:solidFill>
                  <a:schemeClr val="bg1"/>
                </a:solidFill>
              </a:rPr>
              <a:t>abrupter </a:t>
            </a:r>
            <a:r>
              <a:rPr lang="de-CH" dirty="0">
                <a:solidFill>
                  <a:schemeClr val="bg1"/>
                </a:solidFill>
              </a:rPr>
              <a:t>Verlust der α-Spindeln </a:t>
            </a:r>
            <a:r>
              <a:rPr lang="de-CH" dirty="0" smtClean="0">
                <a:solidFill>
                  <a:schemeClr val="bg1"/>
                </a:solidFill>
              </a:rPr>
              <a:t>(α-Dropout) kann mit einem Übergang zum Burst-Suppression-Muster </a:t>
            </a:r>
            <a:r>
              <a:rPr lang="de-CH" dirty="0">
                <a:solidFill>
                  <a:schemeClr val="bg1"/>
                </a:solidFill>
              </a:rPr>
              <a:t>verwechselt </a:t>
            </a:r>
            <a:r>
              <a:rPr lang="de-CH" dirty="0" smtClean="0">
                <a:solidFill>
                  <a:schemeClr val="bg1"/>
                </a:solidFill>
              </a:rPr>
              <a:t>werden</a:t>
            </a:r>
          </a:p>
          <a:p>
            <a:pPr lvl="1">
              <a:buSzPct val="45000"/>
              <a:buFont typeface="Wingdings" panose="05000000000000000000" pitchFamily="2" charset="2"/>
              <a:buChar char="à"/>
            </a:pPr>
            <a:r>
              <a:rPr lang="de-CH" dirty="0" smtClean="0">
                <a:solidFill>
                  <a:schemeClr val="bg1"/>
                </a:solidFill>
              </a:rPr>
              <a:t>berechneter </a:t>
            </a:r>
            <a:r>
              <a:rPr lang="de-CH" dirty="0">
                <a:solidFill>
                  <a:schemeClr val="bg1"/>
                </a:solidFill>
              </a:rPr>
              <a:t>Index kann fälschlicherweise </a:t>
            </a:r>
            <a:r>
              <a:rPr lang="de-CH" dirty="0" smtClean="0">
                <a:solidFill>
                  <a:schemeClr val="bg1"/>
                </a:solidFill>
              </a:rPr>
              <a:t>sinken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Paradoxe </a:t>
            </a:r>
            <a:r>
              <a:rPr lang="de-CH" dirty="0">
                <a:solidFill>
                  <a:schemeClr val="bg1"/>
                </a:solidFill>
              </a:rPr>
              <a:t>Erregung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59890" y="1690688"/>
            <a:ext cx="6472220" cy="461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0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Artefakte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</a:rPr>
              <a:t>Elektrokauter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dirty="0" smtClean="0">
                <a:solidFill>
                  <a:schemeClr val="bg1"/>
                </a:solidFill>
              </a:rPr>
              <a:t>Wärmegeräte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dirty="0" err="1" smtClean="0">
                <a:solidFill>
                  <a:schemeClr val="bg1"/>
                </a:solidFill>
              </a:rPr>
              <a:t>Shaver</a:t>
            </a:r>
            <a:endParaRPr lang="de-CH" dirty="0" smtClean="0">
              <a:solidFill>
                <a:schemeClr val="bg1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de-CH" dirty="0" smtClean="0">
                <a:solidFill>
                  <a:schemeClr val="bg1"/>
                </a:solidFill>
              </a:rPr>
              <a:t>Pacer</a:t>
            </a:r>
            <a:endParaRPr lang="de-CH" dirty="0">
              <a:solidFill>
                <a:schemeClr val="bg1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</a:rPr>
              <a:t>Manipulation am Patienten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smtClean="0">
                <a:solidFill>
                  <a:schemeClr val="bg1"/>
                </a:solidFill>
              </a:rPr>
              <a:t>…</a:t>
            </a:r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Einige Limitation des </a:t>
            </a:r>
            <a:r>
              <a:rPr lang="de-CH" dirty="0">
                <a:solidFill>
                  <a:schemeClr val="bg1"/>
                </a:solidFill>
              </a:rPr>
              <a:t>BIS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Latenz (je nach </a:t>
            </a:r>
            <a:r>
              <a:rPr lang="de-CH" dirty="0" smtClean="0">
                <a:solidFill>
                  <a:schemeClr val="bg1"/>
                </a:solidFill>
              </a:rPr>
              <a:t>programmierter Glättungsrate) 20 </a:t>
            </a:r>
            <a:r>
              <a:rPr lang="de-CH" dirty="0">
                <a:solidFill>
                  <a:schemeClr val="bg1"/>
                </a:solidFill>
              </a:rPr>
              <a:t>bis 60 </a:t>
            </a:r>
            <a:r>
              <a:rPr lang="de-CH" dirty="0" err="1" smtClean="0">
                <a:solidFill>
                  <a:schemeClr val="bg1"/>
                </a:solidFill>
              </a:rPr>
              <a:t>sek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Algorithmus des BIS ist </a:t>
            </a:r>
            <a:r>
              <a:rPr lang="de-CH" dirty="0" smtClean="0">
                <a:solidFill>
                  <a:schemeClr val="bg1"/>
                </a:solidFill>
              </a:rPr>
              <a:t>proprietär und nur dem Hersteller bekannt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>
                <a:solidFill>
                  <a:schemeClr val="bg1"/>
                </a:solidFill>
              </a:rPr>
              <a:t>Es wird angenommen, </a:t>
            </a:r>
            <a:r>
              <a:rPr lang="de-CH" dirty="0" smtClean="0">
                <a:solidFill>
                  <a:schemeClr val="bg1"/>
                </a:solidFill>
              </a:rPr>
              <a:t>dass…</a:t>
            </a:r>
            <a:endParaRPr lang="de-CH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CH" dirty="0" smtClean="0">
                <a:solidFill>
                  <a:schemeClr val="bg1"/>
                </a:solidFill>
              </a:rPr>
              <a:t>der </a:t>
            </a:r>
            <a:r>
              <a:rPr lang="de-CH" dirty="0">
                <a:solidFill>
                  <a:schemeClr val="bg1"/>
                </a:solidFill>
              </a:rPr>
              <a:t>BIS-Algorithmus v. a. durch Aktivität im Frequenzbereich zwischen 40 und 47 Hz sowie das Vorkommen von Burst Suppression berechnet </a:t>
            </a:r>
            <a:r>
              <a:rPr lang="de-CH" dirty="0" smtClean="0">
                <a:solidFill>
                  <a:schemeClr val="bg1"/>
                </a:solidFill>
              </a:rPr>
              <a:t>wird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CH" dirty="0">
                <a:solidFill>
                  <a:schemeClr val="bg1"/>
                </a:solidFill>
                <a:sym typeface="Wingdings" panose="05000000000000000000" pitchFamily="2" charset="2"/>
              </a:rPr>
              <a:t>d</a:t>
            </a:r>
            <a:r>
              <a:rPr lang="de-CH" dirty="0" smtClean="0">
                <a:solidFill>
                  <a:schemeClr val="bg1"/>
                </a:solidFill>
                <a:sym typeface="Wingdings" panose="05000000000000000000" pitchFamily="2" charset="2"/>
              </a:rPr>
              <a:t>er </a:t>
            </a:r>
            <a:r>
              <a:rPr lang="de-CH" dirty="0" smtClean="0">
                <a:solidFill>
                  <a:schemeClr val="bg1"/>
                </a:solidFill>
              </a:rPr>
              <a:t>BIS-Algorithmus auf Muskelaktivität ansteigt und </a:t>
            </a:r>
            <a:r>
              <a:rPr lang="de-CH" dirty="0">
                <a:solidFill>
                  <a:schemeClr val="bg1"/>
                </a:solidFill>
              </a:rPr>
              <a:t>dementsprechend auf die Gabe von </a:t>
            </a:r>
            <a:r>
              <a:rPr lang="de-CH" dirty="0" err="1" smtClean="0">
                <a:solidFill>
                  <a:schemeClr val="bg1"/>
                </a:solidFill>
              </a:rPr>
              <a:t>Muskelrelaxanzien</a:t>
            </a:r>
            <a:r>
              <a:rPr lang="de-CH" dirty="0" smtClean="0">
                <a:solidFill>
                  <a:schemeClr val="bg1"/>
                </a:solidFill>
              </a:rPr>
              <a:t> abfällt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…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EEG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Rohes EEG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Quantitatives EEG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Prozessiertes EEG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33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BIS nach </a:t>
            </a:r>
            <a:r>
              <a:rPr lang="de-CH" dirty="0" err="1">
                <a:solidFill>
                  <a:schemeClr val="bg1"/>
                </a:solidFill>
              </a:rPr>
              <a:t>Succinylcholin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3 min vor, 1 min nach und 6 min nach Gabe von </a:t>
            </a:r>
            <a:r>
              <a:rPr lang="de-CH" dirty="0" err="1">
                <a:solidFill>
                  <a:schemeClr val="bg1"/>
                </a:solidFill>
              </a:rPr>
              <a:t>Suxamethonium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smtClean="0">
                <a:solidFill>
                  <a:schemeClr val="bg1"/>
                </a:solidFill>
              </a:rPr>
              <a:t>1.5mg/kg</a:t>
            </a:r>
            <a:endParaRPr lang="de-CH" dirty="0">
              <a:solidFill>
                <a:schemeClr val="bg1"/>
              </a:solidFill>
            </a:endParaRPr>
          </a:p>
          <a:p>
            <a:endParaRPr lang="de-CH" dirty="0" smtClean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3138" y="3147178"/>
            <a:ext cx="11285724" cy="2739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4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de-CH" dirty="0" smtClean="0">
                <a:solidFill>
                  <a:schemeClr val="bg1"/>
                </a:solidFill>
                <a:hlinkClick r:id="rId2"/>
              </a:rPr>
              <a:t>www.bjanaesthesia.org/article/S0007-0912(17)31015-2/fulltext#ecomp10</a:t>
            </a:r>
            <a:endParaRPr lang="de-CH" dirty="0" smtClean="0">
              <a:solidFill>
                <a:schemeClr val="bg1"/>
              </a:solidFill>
            </a:endParaRPr>
          </a:p>
          <a:p>
            <a:pPr marL="0" lvl="0" indent="0">
              <a:buSzPct val="45000"/>
              <a:buNone/>
            </a:pPr>
            <a:endParaRPr lang="de-CH" dirty="0">
              <a:solidFill>
                <a:schemeClr val="bg1"/>
              </a:solidFill>
            </a:endParaRPr>
          </a:p>
          <a:p>
            <a:pPr marL="0" lvl="0" indent="0">
              <a:buSzPct val="45000"/>
              <a:buNone/>
            </a:pP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Quiz </a:t>
            </a:r>
            <a:r>
              <a:rPr lang="de-CH" dirty="0" err="1">
                <a:solidFill>
                  <a:schemeClr val="bg1"/>
                </a:solidFill>
              </a:rPr>
              <a:t>Quiz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Quiz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3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Diskussion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0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Weitere Infos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CH" sz="19900" b="1" dirty="0" smtClean="0">
                <a:solidFill>
                  <a:schemeClr val="bg1"/>
                </a:solidFill>
              </a:rPr>
              <a:t>icetap.org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</a:rPr>
              <a:t>Schuller PJ, Newell S, Strickland PA, Barry JJ. Response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bispectral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index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to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neuromuscular</a:t>
            </a:r>
            <a:r>
              <a:rPr lang="de-CH" dirty="0">
                <a:solidFill>
                  <a:schemeClr val="bg1"/>
                </a:solidFill>
              </a:rPr>
              <a:t> block in </a:t>
            </a:r>
            <a:r>
              <a:rPr lang="de-CH" dirty="0" err="1">
                <a:solidFill>
                  <a:schemeClr val="bg1"/>
                </a:solidFill>
              </a:rPr>
              <a:t>awake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volunteers</a:t>
            </a:r>
            <a:r>
              <a:rPr lang="de-CH" dirty="0">
                <a:solidFill>
                  <a:schemeClr val="bg1"/>
                </a:solidFill>
              </a:rPr>
              <a:t>. </a:t>
            </a:r>
            <a:r>
              <a:rPr lang="de-CH" dirty="0" err="1">
                <a:solidFill>
                  <a:schemeClr val="bg1"/>
                </a:solidFill>
              </a:rPr>
              <a:t>Br</a:t>
            </a:r>
            <a:r>
              <a:rPr lang="de-CH" dirty="0">
                <a:solidFill>
                  <a:schemeClr val="bg1"/>
                </a:solidFill>
              </a:rPr>
              <a:t> J </a:t>
            </a:r>
            <a:r>
              <a:rPr lang="de-CH" dirty="0" err="1">
                <a:solidFill>
                  <a:schemeClr val="bg1"/>
                </a:solidFill>
              </a:rPr>
              <a:t>Anaesth</a:t>
            </a:r>
            <a:r>
              <a:rPr lang="de-CH" dirty="0">
                <a:solidFill>
                  <a:schemeClr val="bg1"/>
                </a:solidFill>
              </a:rPr>
              <a:t>. 2015 Jul;115 </a:t>
            </a:r>
            <a:r>
              <a:rPr lang="de-CH" dirty="0" err="1">
                <a:solidFill>
                  <a:schemeClr val="bg1"/>
                </a:solidFill>
              </a:rPr>
              <a:t>Suppl</a:t>
            </a:r>
            <a:r>
              <a:rPr lang="de-CH" dirty="0">
                <a:solidFill>
                  <a:schemeClr val="bg1"/>
                </a:solidFill>
              </a:rPr>
              <a:t> 1:i95-i103.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</a:rPr>
              <a:t>Connor, Christopher W. MD, </a:t>
            </a:r>
            <a:r>
              <a:rPr lang="de-CH" dirty="0" err="1">
                <a:solidFill>
                  <a:schemeClr val="bg1"/>
                </a:solidFill>
              </a:rPr>
              <a:t>PhD</a:t>
            </a:r>
            <a:r>
              <a:rPr lang="de-CH" dirty="0">
                <a:solidFill>
                  <a:schemeClr val="bg1"/>
                </a:solidFill>
              </a:rPr>
              <a:t>*,†,‡,§. Open </a:t>
            </a:r>
            <a:r>
              <a:rPr lang="de-CH" dirty="0" err="1">
                <a:solidFill>
                  <a:schemeClr val="bg1"/>
                </a:solidFill>
              </a:rPr>
              <a:t>Reimplementation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BIS </a:t>
            </a:r>
            <a:r>
              <a:rPr lang="de-CH" dirty="0" err="1">
                <a:solidFill>
                  <a:schemeClr val="bg1"/>
                </a:solidFill>
              </a:rPr>
              <a:t>Algorithms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for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Depth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of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Anesthesia</a:t>
            </a:r>
            <a:r>
              <a:rPr lang="de-CH" dirty="0">
                <a:solidFill>
                  <a:schemeClr val="bg1"/>
                </a:solidFill>
              </a:rPr>
              <a:t>. </a:t>
            </a:r>
            <a:r>
              <a:rPr lang="de-CH" dirty="0" err="1">
                <a:solidFill>
                  <a:schemeClr val="bg1"/>
                </a:solidFill>
              </a:rPr>
              <a:t>Anesthesia</a:t>
            </a:r>
            <a:r>
              <a:rPr lang="de-CH" dirty="0">
                <a:solidFill>
                  <a:schemeClr val="bg1"/>
                </a:solidFill>
              </a:rPr>
              <a:t> &amp; </a:t>
            </a:r>
            <a:r>
              <a:rPr lang="de-CH" dirty="0" err="1">
                <a:solidFill>
                  <a:schemeClr val="bg1"/>
                </a:solidFill>
              </a:rPr>
              <a:t>Analgesia</a:t>
            </a:r>
            <a:r>
              <a:rPr lang="de-CH" dirty="0">
                <a:solidFill>
                  <a:schemeClr val="bg1"/>
                </a:solidFill>
              </a:rPr>
              <a:t> 135(4):p 855-864, </a:t>
            </a:r>
            <a:r>
              <a:rPr lang="de-CH" dirty="0" err="1">
                <a:solidFill>
                  <a:schemeClr val="bg1"/>
                </a:solidFill>
              </a:rPr>
              <a:t>October</a:t>
            </a:r>
            <a:r>
              <a:rPr lang="de-CH" dirty="0">
                <a:solidFill>
                  <a:schemeClr val="bg1"/>
                </a:solidFill>
              </a:rPr>
              <a:t> 2022.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</a:rPr>
              <a:t>Kaiser HA, Knapp J, </a:t>
            </a:r>
            <a:r>
              <a:rPr lang="de-CH" dirty="0" err="1">
                <a:solidFill>
                  <a:schemeClr val="bg1"/>
                </a:solidFill>
              </a:rPr>
              <a:t>Sleigh</a:t>
            </a:r>
            <a:r>
              <a:rPr lang="de-CH" dirty="0">
                <a:solidFill>
                  <a:schemeClr val="bg1"/>
                </a:solidFill>
              </a:rPr>
              <a:t> J, </a:t>
            </a:r>
            <a:r>
              <a:rPr lang="de-CH" dirty="0" err="1">
                <a:solidFill>
                  <a:schemeClr val="bg1"/>
                </a:solidFill>
              </a:rPr>
              <a:t>Avidan</a:t>
            </a:r>
            <a:r>
              <a:rPr lang="de-CH" dirty="0">
                <a:solidFill>
                  <a:schemeClr val="bg1"/>
                </a:solidFill>
              </a:rPr>
              <a:t> MS, Stüber F, </a:t>
            </a:r>
            <a:r>
              <a:rPr lang="de-CH" dirty="0" err="1">
                <a:solidFill>
                  <a:schemeClr val="bg1"/>
                </a:solidFill>
              </a:rPr>
              <a:t>Hight</a:t>
            </a:r>
            <a:r>
              <a:rPr lang="de-CH" dirty="0">
                <a:solidFill>
                  <a:schemeClr val="bg1"/>
                </a:solidFill>
              </a:rPr>
              <a:t> D. Das quantifizierte EEG im </a:t>
            </a:r>
            <a:r>
              <a:rPr lang="de-CH" dirty="0" err="1">
                <a:solidFill>
                  <a:schemeClr val="bg1"/>
                </a:solidFill>
              </a:rPr>
              <a:t>elektroenzephalogrammbasierten</a:t>
            </a:r>
            <a:r>
              <a:rPr lang="de-CH" dirty="0">
                <a:solidFill>
                  <a:schemeClr val="bg1"/>
                </a:solidFill>
              </a:rPr>
              <a:t> Monitoring während Allgemeinanästhesie [The quantitative EEG in </a:t>
            </a:r>
            <a:r>
              <a:rPr lang="de-CH" dirty="0" err="1">
                <a:solidFill>
                  <a:schemeClr val="bg1"/>
                </a:solidFill>
              </a:rPr>
              <a:t>electroencephalogram-based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brain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monitoring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during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general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anesthesia</a:t>
            </a:r>
            <a:r>
              <a:rPr lang="de-CH" dirty="0">
                <a:solidFill>
                  <a:schemeClr val="bg1"/>
                </a:solidFill>
              </a:rPr>
              <a:t>]. </a:t>
            </a:r>
            <a:r>
              <a:rPr lang="de-CH" dirty="0" err="1">
                <a:solidFill>
                  <a:schemeClr val="bg1"/>
                </a:solidFill>
              </a:rPr>
              <a:t>Anaesthesist</a:t>
            </a:r>
            <a:r>
              <a:rPr lang="de-CH" dirty="0">
                <a:solidFill>
                  <a:schemeClr val="bg1"/>
                </a:solidFill>
              </a:rPr>
              <a:t>. 2021 Jun;70(6):531-547.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dirty="0" err="1">
                <a:solidFill>
                  <a:schemeClr val="bg1"/>
                </a:solidFill>
              </a:rPr>
              <a:t>Lersch</a:t>
            </a:r>
            <a:r>
              <a:rPr lang="de-CH" dirty="0">
                <a:solidFill>
                  <a:schemeClr val="bg1"/>
                </a:solidFill>
              </a:rPr>
              <a:t>, F., </a:t>
            </a:r>
            <a:r>
              <a:rPr lang="de-CH" dirty="0" err="1">
                <a:solidFill>
                  <a:schemeClr val="bg1"/>
                </a:solidFill>
              </a:rPr>
              <a:t>Zingg</a:t>
            </a:r>
            <a:r>
              <a:rPr lang="de-CH" dirty="0">
                <a:solidFill>
                  <a:schemeClr val="bg1"/>
                </a:solidFill>
              </a:rPr>
              <a:t>, T.J.G., Knapp, J. et al. Das prozessierte EEG zur personalisierten Dosierung von Anästhetika während Allgemeinanästhesie. </a:t>
            </a:r>
            <a:r>
              <a:rPr lang="de-CH" dirty="0" err="1">
                <a:solidFill>
                  <a:schemeClr val="bg1"/>
                </a:solidFill>
              </a:rPr>
              <a:t>Anaesthesiologie</a:t>
            </a:r>
            <a:r>
              <a:rPr lang="de-CH" dirty="0">
                <a:solidFill>
                  <a:schemeClr val="bg1"/>
                </a:solidFill>
              </a:rPr>
              <a:t> 72, 662–676 (2023).</a:t>
            </a:r>
          </a:p>
          <a:p>
            <a:pPr lvl="0">
              <a:buSzPct val="45000"/>
              <a:buFont typeface="StarSymbol"/>
              <a:buChar char="●"/>
            </a:pPr>
            <a:r>
              <a:rPr lang="de-CH" dirty="0">
                <a:solidFill>
                  <a:schemeClr val="bg1"/>
                </a:solidFill>
              </a:rPr>
              <a:t>….</a:t>
            </a:r>
          </a:p>
          <a:p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Frequenzbänder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8200" y="2684714"/>
            <a:ext cx="10515600" cy="2633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7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Darstellungsformen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0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Roh EEG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20515" y="1690688"/>
            <a:ext cx="6750970" cy="4104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9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Leistungsspektrum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64786" y="1690688"/>
            <a:ext cx="7262427" cy="4128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chemeClr val="bg1"/>
                </a:solidFill>
                <a:latin typeface="+mj-lt"/>
              </a:rPr>
              <a:t>Leistungsdichtesepktrum</a:t>
            </a:r>
            <a:r>
              <a:rPr lang="de-CH" dirty="0" smtClean="0">
                <a:solidFill>
                  <a:schemeClr val="bg1"/>
                </a:solidFill>
                <a:latin typeface="+mj-lt"/>
              </a:rPr>
              <a:t> / </a:t>
            </a:r>
            <a:r>
              <a:rPr lang="de-CH" dirty="0" err="1" smtClean="0">
                <a:solidFill>
                  <a:schemeClr val="bg1"/>
                </a:solidFill>
                <a:latin typeface="+mj-lt"/>
              </a:rPr>
              <a:t>Spektrogramm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65211" y="1690688"/>
            <a:ext cx="7061578" cy="4060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98069" y="1690688"/>
            <a:ext cx="8995861" cy="43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4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  <a:latin typeface="+mj-lt"/>
              </a:rPr>
              <a:t>Nomenklatur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BIS (</a:t>
            </a:r>
            <a:r>
              <a:rPr lang="de-CH" dirty="0" err="1" smtClean="0">
                <a:solidFill>
                  <a:schemeClr val="bg1"/>
                </a:solidFill>
                <a:latin typeface="+mn-lt"/>
              </a:rPr>
              <a:t>Bispektralindex</a:t>
            </a:r>
            <a:r>
              <a:rPr lang="de-CH" dirty="0" smtClean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EMG  (Elektromyogramm) 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SQI (Signalqualitätsindex)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BSV (Burst-Suppression-Verhältnis)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SR </a:t>
            </a:r>
            <a:r>
              <a:rPr lang="de-CH" dirty="0" smtClean="0">
                <a:solidFill>
                  <a:schemeClr val="bg1"/>
                </a:solidFill>
              </a:rPr>
              <a:t>(Suppression Ratio)</a:t>
            </a:r>
            <a:endParaRPr lang="de-CH" dirty="0" smtClean="0">
              <a:solidFill>
                <a:schemeClr val="bg1"/>
              </a:solidFill>
              <a:latin typeface="+mn-lt"/>
            </a:endParaRP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SEF (Spektrale Eckfrequenz)</a:t>
            </a:r>
          </a:p>
          <a:p>
            <a:pPr marL="457200" lvl="0" indent="-457200">
              <a:buSzPct val="45000"/>
            </a:pPr>
            <a:r>
              <a:rPr lang="de-CH" dirty="0" smtClean="0">
                <a:solidFill>
                  <a:schemeClr val="bg1"/>
                </a:solidFill>
                <a:latin typeface="+mn-lt"/>
              </a:rPr>
              <a:t>TP (Total Power)</a:t>
            </a:r>
          </a:p>
        </p:txBody>
      </p:sp>
    </p:spTree>
    <p:extLst>
      <p:ext uri="{BB962C8B-B14F-4D97-AF65-F5344CB8AC3E}">
        <p14:creationId xmlns:p14="http://schemas.microsoft.com/office/powerpoint/2010/main" val="3709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Breitbild</PresentationFormat>
  <Paragraphs>66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StarSymbol</vt:lpstr>
      <vt:lpstr>Wingdings</vt:lpstr>
      <vt:lpstr>Office</vt:lpstr>
      <vt:lpstr>EEG Weiterbildung</vt:lpstr>
      <vt:lpstr>EEG</vt:lpstr>
      <vt:lpstr>Frequenzbänder</vt:lpstr>
      <vt:lpstr>Darstellungsformen</vt:lpstr>
      <vt:lpstr>Roh EEG</vt:lpstr>
      <vt:lpstr>Leistungsspektrum</vt:lpstr>
      <vt:lpstr>Leistungsdichtesepktrum / Spektrogramm</vt:lpstr>
      <vt:lpstr>PowerPoint-Präsentation</vt:lpstr>
      <vt:lpstr>Nomenklatur</vt:lpstr>
      <vt:lpstr>Muster</vt:lpstr>
      <vt:lpstr>Propofol</vt:lpstr>
      <vt:lpstr>Sevofluran</vt:lpstr>
      <vt:lpstr>Ketamin</vt:lpstr>
      <vt:lpstr>PowerPoint-Präsentation</vt:lpstr>
      <vt:lpstr>Alpha 2 Agonisten</vt:lpstr>
      <vt:lpstr>Insuffiziente Analgesie</vt:lpstr>
      <vt:lpstr>Paradoxe Erregung</vt:lpstr>
      <vt:lpstr>Artefakte</vt:lpstr>
      <vt:lpstr>Einige Limitation des BIS</vt:lpstr>
      <vt:lpstr>BIS nach Succinylcholin</vt:lpstr>
      <vt:lpstr>Video</vt:lpstr>
      <vt:lpstr>Quiz Quiz Quiz</vt:lpstr>
      <vt:lpstr>Diskussion</vt:lpstr>
      <vt:lpstr>Weitere Infos</vt:lpstr>
      <vt:lpstr>Quellen</vt:lpstr>
    </vt:vector>
  </TitlesOfParts>
  <Company>STGAG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Wüthrich, Roman</dc:creator>
  <cp:lastModifiedBy>Wüthrich, Roman</cp:lastModifiedBy>
  <cp:revision>59</cp:revision>
  <dcterms:created xsi:type="dcterms:W3CDTF">2023-10-16T08:22:46Z</dcterms:created>
  <dcterms:modified xsi:type="dcterms:W3CDTF">2023-10-17T06:07:52Z</dcterms:modified>
</cp:coreProperties>
</file>