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5" r:id="rId5"/>
    <p:sldId id="287" r:id="rId6"/>
    <p:sldId id="280" r:id="rId7"/>
    <p:sldId id="283" r:id="rId8"/>
    <p:sldId id="281" r:id="rId9"/>
    <p:sldId id="282" r:id="rId10"/>
    <p:sldId id="284" r:id="rId11"/>
    <p:sldId id="289" r:id="rId12"/>
    <p:sldId id="288" r:id="rId13"/>
    <p:sldId id="258" r:id="rId14"/>
    <p:sldId id="279" r:id="rId15"/>
    <p:sldId id="259" r:id="rId16"/>
    <p:sldId id="260" r:id="rId17"/>
    <p:sldId id="261" r:id="rId18"/>
    <p:sldId id="262" r:id="rId19"/>
    <p:sldId id="263" r:id="rId20"/>
    <p:sldId id="264" r:id="rId21"/>
    <p:sldId id="269" r:id="rId22"/>
    <p:sldId id="268" r:id="rId23"/>
    <p:sldId id="271" r:id="rId24"/>
    <p:sldId id="265" r:id="rId25"/>
    <p:sldId id="266" r:id="rId26"/>
    <p:sldId id="270" r:id="rId27"/>
    <p:sldId id="272" r:id="rId28"/>
    <p:sldId id="273" r:id="rId29"/>
    <p:sldId id="275" r:id="rId30"/>
    <p:sldId id="274" r:id="rId31"/>
    <p:sldId id="292" r:id="rId32"/>
    <p:sldId id="293" r:id="rId33"/>
    <p:sldId id="290" r:id="rId34"/>
    <p:sldId id="276" r:id="rId35"/>
    <p:sldId id="277" r:id="rId36"/>
    <p:sldId id="278" r:id="rId37"/>
    <p:sldId id="267" r:id="rId38"/>
    <p:sldId id="307" r:id="rId39"/>
    <p:sldId id="295" r:id="rId40"/>
    <p:sldId id="294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219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4007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0312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664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7980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275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99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0741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9795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389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8686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A6FA3-0535-4B2C-AE2C-5B886F6E94C2}" type="datetimeFigureOut">
              <a:rPr lang="de-CH" smtClean="0"/>
              <a:t>29.02.2024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CF1A6-0C5B-42C1-9161-F64342177B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917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W9mcxhLyzs?feature=oembed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43PMxREIzA?feature=oembed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pared.app/resources/how-to-perform-first-assessment-traine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pared.app/resources/how-to-perform-first-assessment-supervisor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siwf.ch/files/pdf23/breckwoldt-2018-epa-v1.pdf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iwf.ch/files/pdf24/peters-2017-12-tipps-for-the-implementation-of-epas.pdf" TargetMode="External"/><Relationship Id="rId4" Type="http://schemas.openxmlformats.org/officeDocument/2006/relationships/hyperlink" Target="https://www.siwf.ch/files/pdf27/assessments-for-residency-training-using-epa.pdf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Kompetenzbasierte ärztliche Weiterbildung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err="1"/>
              <a:t>Entrustable</a:t>
            </a:r>
            <a:r>
              <a:rPr lang="de-CH" dirty="0"/>
              <a:t> professional </a:t>
            </a:r>
            <a:r>
              <a:rPr lang="de-CH" dirty="0" err="1"/>
              <a:t>activities</a:t>
            </a:r>
            <a:r>
              <a:rPr lang="de-CH" dirty="0"/>
              <a:t> (EPA)</a:t>
            </a:r>
          </a:p>
        </p:txBody>
      </p:sp>
    </p:spTree>
    <p:extLst>
      <p:ext uri="{BB962C8B-B14F-4D97-AF65-F5344CB8AC3E}">
        <p14:creationId xmlns:p14="http://schemas.microsoft.com/office/powerpoint/2010/main" val="3282893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3BFBD5-0858-74DF-B875-9940C009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Und nun…?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5F9227-5448-440B-3625-76F414085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dirty="0" err="1">
                <a:effectLst/>
                <a:latin typeface="Open Sans" panose="020B0606030504020204" pitchFamily="34" charset="0"/>
              </a:rPr>
              <a:t>Kombination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von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Technologie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und mobile devices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bieten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neue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Möglichkeiten</a:t>
            </a:r>
            <a:r>
              <a:rPr lang="en-US" dirty="0">
                <a:latin typeface="Open Sans" panose="020B0606030504020204" pitchFamily="34" charset="0"/>
              </a:rPr>
              <a:t>, um Assessments </a:t>
            </a:r>
            <a:r>
              <a:rPr lang="en-US" dirty="0" err="1">
                <a:latin typeface="Open Sans" panose="020B0606030504020204" pitchFamily="34" charset="0"/>
              </a:rPr>
              <a:t>zu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dokumentieren</a:t>
            </a:r>
            <a:r>
              <a:rPr lang="en-US" dirty="0">
                <a:latin typeface="Open Sans" panose="020B0606030504020204" pitchFamily="34" charset="0"/>
              </a:rPr>
              <a:t>  und </a:t>
            </a:r>
            <a:r>
              <a:rPr lang="en-US" dirty="0" err="1">
                <a:latin typeface="Open Sans" panose="020B0606030504020204" pitchFamily="34" charset="0"/>
              </a:rPr>
              <a:t>zu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erhalten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en-US" b="0" i="0" dirty="0" err="1">
                <a:effectLst/>
                <a:latin typeface="Open Sans" panose="020B0606030504020204" pitchFamily="34" charset="0"/>
              </a:rPr>
              <a:t>Mit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der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Kompenez-basierten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Weiterbildung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wird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die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Kompetenz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in den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Mittelpunkt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gestellt</a:t>
            </a:r>
            <a:endParaRPr lang="en-US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en-US" dirty="0" err="1">
                <a:latin typeface="Open Sans" panose="020B0606030504020204" pitchFamily="34" charset="0"/>
              </a:rPr>
              <a:t>Mit</a:t>
            </a:r>
            <a:r>
              <a:rPr lang="en-US" dirty="0">
                <a:latin typeface="Open Sans" panose="020B0606030504020204" pitchFamily="34" charset="0"/>
              </a:rPr>
              <a:t> der </a:t>
            </a:r>
            <a:r>
              <a:rPr lang="en-US" b="1" dirty="0">
                <a:latin typeface="Open Sans" panose="020B0606030504020204" pitchFamily="34" charset="0"/>
              </a:rPr>
              <a:t>prepared App </a:t>
            </a:r>
            <a:r>
              <a:rPr lang="en-US" dirty="0">
                <a:latin typeface="Open Sans" panose="020B0606030504020204" pitchFamily="34" charset="0"/>
              </a:rPr>
              <a:t>und den </a:t>
            </a:r>
            <a:r>
              <a:rPr lang="en-US" b="1" dirty="0">
                <a:latin typeface="Open Sans" panose="020B0606030504020204" pitchFamily="34" charset="0"/>
              </a:rPr>
              <a:t>EPAs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ist</a:t>
            </a:r>
            <a:r>
              <a:rPr lang="en-US" dirty="0">
                <a:latin typeface="Open Sans" panose="020B0606030504020204" pitchFamily="34" charset="0"/>
              </a:rPr>
              <a:t> es </a:t>
            </a:r>
            <a:r>
              <a:rPr lang="en-US" dirty="0" err="1">
                <a:latin typeface="Open Sans" panose="020B0606030504020204" pitchFamily="34" charset="0"/>
              </a:rPr>
              <a:t>möglich</a:t>
            </a:r>
            <a:r>
              <a:rPr lang="en-US" dirty="0">
                <a:latin typeface="Open Sans" panose="020B0606030504020204" pitchFamily="34" charset="0"/>
              </a:rPr>
              <a:t> die </a:t>
            </a:r>
            <a:r>
              <a:rPr lang="en-US" dirty="0" err="1">
                <a:latin typeface="Open Sans" panose="020B0606030504020204" pitchFamily="34" charset="0"/>
              </a:rPr>
              <a:t>Kompetenz</a:t>
            </a:r>
            <a:r>
              <a:rPr lang="en-US" dirty="0">
                <a:latin typeface="Open Sans" panose="020B0606030504020204" pitchFamily="34" charset="0"/>
              </a:rPr>
              <a:t> auf </a:t>
            </a:r>
            <a:r>
              <a:rPr lang="en-US" dirty="0" err="1">
                <a:latin typeface="Open Sans" panose="020B0606030504020204" pitchFamily="34" charset="0"/>
              </a:rPr>
              <a:t>eine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effiziente</a:t>
            </a:r>
            <a:r>
              <a:rPr lang="en-US" dirty="0">
                <a:latin typeface="Open Sans" panose="020B0606030504020204" pitchFamily="34" charset="0"/>
              </a:rPr>
              <a:t> Art </a:t>
            </a:r>
            <a:r>
              <a:rPr lang="en-US" dirty="0" err="1">
                <a:latin typeface="Open Sans" panose="020B0606030504020204" pitchFamily="34" charset="0"/>
              </a:rPr>
              <a:t>kontinuierlich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zu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erfassen</a:t>
            </a:r>
            <a:r>
              <a:rPr lang="en-US" dirty="0">
                <a:latin typeface="Open Sans" panose="020B0606030504020204" pitchFamily="34" charset="0"/>
              </a:rPr>
              <a:t> und </a:t>
            </a:r>
            <a:r>
              <a:rPr lang="en-US" dirty="0" err="1">
                <a:latin typeface="Open Sans" panose="020B0606030504020204" pitchFamily="34" charset="0"/>
              </a:rPr>
              <a:t>sichtbar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zu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machen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.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865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F357AF-B358-D70F-C2EB-D98E0B33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Was sind EPAs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BD547F-A3A5-85F0-06A5-6E3934D48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b="0" i="0" dirty="0" err="1">
                <a:effectLst/>
                <a:latin typeface="Open Sans" panose="020B0606030504020204" pitchFamily="34" charset="0"/>
              </a:rPr>
              <a:t>Entrustable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professional activities</a:t>
            </a:r>
          </a:p>
          <a:p>
            <a:pPr algn="l"/>
            <a:r>
              <a:rPr lang="en-US" b="0" i="0" dirty="0">
                <a:effectLst/>
                <a:latin typeface="Open Sans" panose="020B0606030504020204" pitchFamily="34" charset="0"/>
              </a:rPr>
              <a:t>EPAs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müssen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“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beobachtbar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” sein. </a:t>
            </a:r>
            <a:endParaRPr lang="en-US" dirty="0">
              <a:latin typeface="Open Sans" panose="020B0606030504020204" pitchFamily="34" charset="0"/>
            </a:endParaRPr>
          </a:p>
          <a:p>
            <a:pPr algn="l"/>
            <a:r>
              <a:rPr lang="en-US" b="0" i="0" dirty="0">
                <a:effectLst/>
                <a:latin typeface="Open Sans" panose="020B0606030504020204" pitchFamily="34" charset="0"/>
              </a:rPr>
              <a:t>Sie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haben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einen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Start und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ein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Ende . </a:t>
            </a:r>
          </a:p>
          <a:p>
            <a:pPr algn="l"/>
            <a:r>
              <a:rPr lang="en-US" b="0" i="1" dirty="0">
                <a:effectLst/>
                <a:latin typeface="Open Sans" panose="020B0606030504020204" pitchFamily="34" charset="0"/>
              </a:rPr>
              <a:t>are to be “entrusted” to a trainee</a:t>
            </a:r>
            <a:br>
              <a:rPr lang="en-US" b="0" i="0" dirty="0">
                <a:effectLst/>
                <a:latin typeface="Open Sans" panose="020B0606030504020204" pitchFamily="34" charset="0"/>
              </a:rPr>
            </a:br>
            <a:r>
              <a:rPr lang="en-US" b="0" i="0" dirty="0">
                <a:effectLst/>
                <a:latin typeface="Open Sans" panose="020B0606030504020204" pitchFamily="34" charset="0"/>
              </a:rPr>
              <a:t>Der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Begriff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Trust/</a:t>
            </a:r>
            <a:r>
              <a:rPr lang="en-US" b="1" i="0" dirty="0" err="1">
                <a:effectLst/>
                <a:latin typeface="Open Sans" panose="020B0606030504020204" pitchFamily="34" charset="0"/>
              </a:rPr>
              <a:t>Vertrauen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ist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dabei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zentral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Unsere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Patienten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schenken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uns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ihr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Vertrauen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.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Ziel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in der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Weiterbildungsperiode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ist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es diese</a:t>
            </a:r>
            <a:r>
              <a:rPr lang="en-US" dirty="0">
                <a:latin typeface="Open Sans" panose="020B0606030504020204" pitchFamily="34" charset="0"/>
              </a:rPr>
              <a:t>s </a:t>
            </a:r>
            <a:r>
              <a:rPr lang="en-US" dirty="0" err="1">
                <a:latin typeface="Open Sans" panose="020B0606030504020204" pitchFamily="34" charset="0"/>
              </a:rPr>
              <a:t>Vertrauen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zu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verdienen</a:t>
            </a:r>
            <a:r>
              <a:rPr lang="en-US" dirty="0">
                <a:latin typeface="Open Sans" panose="020B0606030504020204" pitchFamily="34" charset="0"/>
              </a:rPr>
              <a:t>, </a:t>
            </a:r>
            <a:r>
              <a:rPr lang="en-US" dirty="0" err="1">
                <a:latin typeface="Open Sans" panose="020B0606030504020204" pitchFamily="34" charset="0"/>
              </a:rPr>
              <a:t>mit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stetig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wachsender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Autonomie</a:t>
            </a:r>
            <a:r>
              <a:rPr lang="en-US" dirty="0">
                <a:latin typeface="Open Sans" panose="020B0606030504020204" pitchFamily="34" charset="0"/>
              </a:rPr>
              <a:t> und </a:t>
            </a:r>
            <a:r>
              <a:rPr lang="en-US" dirty="0" err="1">
                <a:latin typeface="Open Sans" panose="020B0606030504020204" pitchFamily="34" charset="0"/>
              </a:rPr>
              <a:t>Kompetenz</a:t>
            </a:r>
            <a:r>
              <a:rPr lang="en-US" dirty="0">
                <a:latin typeface="Open Sans" panose="020B0606030504020204" pitchFamily="34" charset="0"/>
              </a:rPr>
              <a:t> in der </a:t>
            </a:r>
            <a:r>
              <a:rPr lang="en-US" dirty="0" err="1">
                <a:latin typeface="Open Sans" panose="020B0606030504020204" pitchFamily="34" charset="0"/>
              </a:rPr>
              <a:t>Patientenbetreuung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.</a:t>
            </a:r>
          </a:p>
          <a:p>
            <a:pPr algn="l"/>
            <a:r>
              <a:rPr lang="en-US" b="0" i="0" dirty="0">
                <a:effectLst/>
                <a:latin typeface="Open Sans" panose="020B0606030504020204" pitchFamily="34" charset="0"/>
              </a:rPr>
              <a:t>Das EPA-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Konzept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fördert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häufiges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und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konstruktives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Feedback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0943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3C931F-C53C-37DF-F2A3-213D96C3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SIWF: </a:t>
            </a:r>
            <a:r>
              <a:rPr lang="de-DE" b="0" i="1" dirty="0" err="1">
                <a:solidFill>
                  <a:srgbClr val="000000"/>
                </a:solidFill>
                <a:effectLst/>
                <a:latin typeface="Minion Pro"/>
              </a:rPr>
              <a:t>Suggestions</a:t>
            </a:r>
            <a:r>
              <a:rPr lang="de-DE" b="0" i="1" dirty="0">
                <a:solidFill>
                  <a:srgbClr val="000000"/>
                </a:solidFill>
                <a:effectLst/>
                <a:latin typeface="Minion Pro"/>
              </a:rPr>
              <a:t> </a:t>
            </a:r>
            <a:r>
              <a:rPr lang="de-DE" b="0" i="1" dirty="0" err="1">
                <a:solidFill>
                  <a:srgbClr val="000000"/>
                </a:solidFill>
                <a:effectLst/>
                <a:latin typeface="Minion Pro"/>
              </a:rPr>
              <a:t>for</a:t>
            </a:r>
            <a:r>
              <a:rPr lang="de-DE" b="0" i="1" dirty="0">
                <a:solidFill>
                  <a:srgbClr val="000000"/>
                </a:solidFill>
                <a:effectLst/>
                <a:latin typeface="Minion Pro"/>
              </a:rPr>
              <a:t> </a:t>
            </a:r>
            <a:r>
              <a:rPr lang="de-DE" b="0" i="1" dirty="0" err="1">
                <a:solidFill>
                  <a:srgbClr val="000000"/>
                </a:solidFill>
                <a:effectLst/>
                <a:latin typeface="Minion Pro"/>
              </a:rPr>
              <a:t>assessment</a:t>
            </a:r>
            <a:r>
              <a:rPr lang="de-DE" b="0" i="1" dirty="0">
                <a:solidFill>
                  <a:srgbClr val="000000"/>
                </a:solidFill>
                <a:effectLst/>
                <a:latin typeface="Minion Pro"/>
              </a:rPr>
              <a:t> </a:t>
            </a:r>
            <a:r>
              <a:rPr lang="de-DE" b="0" i="1" dirty="0" err="1">
                <a:solidFill>
                  <a:srgbClr val="000000"/>
                </a:solidFill>
                <a:effectLst/>
                <a:latin typeface="Minion Pro"/>
              </a:rPr>
              <a:t>using</a:t>
            </a:r>
            <a:r>
              <a:rPr lang="de-DE" b="0" i="1" dirty="0">
                <a:solidFill>
                  <a:srgbClr val="000000"/>
                </a:solidFill>
                <a:effectLst/>
                <a:latin typeface="Minion Pro"/>
              </a:rPr>
              <a:t> EPAs in </a:t>
            </a:r>
            <a:r>
              <a:rPr lang="de-DE" b="0" i="1" dirty="0" err="1">
                <a:solidFill>
                  <a:srgbClr val="000000"/>
                </a:solidFill>
                <a:effectLst/>
                <a:latin typeface="Minion Pro"/>
              </a:rPr>
              <a:t>residency</a:t>
            </a:r>
            <a:r>
              <a:rPr lang="de-DE" b="0" i="1" dirty="0">
                <a:solidFill>
                  <a:srgbClr val="000000"/>
                </a:solidFill>
                <a:effectLst/>
                <a:latin typeface="Minion Pro"/>
              </a:rPr>
              <a:t> </a:t>
            </a:r>
            <a:r>
              <a:rPr lang="de-DE" b="0" i="1" dirty="0" err="1">
                <a:solidFill>
                  <a:srgbClr val="000000"/>
                </a:solidFill>
                <a:effectLst/>
                <a:latin typeface="Minion Pro"/>
              </a:rPr>
              <a:t>training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E4C39C-CCB7-38EE-EECF-30F3579D6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Beurteilungen dienen während der gesamten Weiterbildung der Förderung von Wachstum und Lernen.</a:t>
            </a:r>
          </a:p>
          <a:p>
            <a:pPr lvl="1"/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Es wird ein Mix aus verschiedenen Beurteilungsformaten verwendet </a:t>
            </a:r>
          </a:p>
          <a:p>
            <a:pPr algn="l"/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arbeitsplatz­basierte Kurzbeurteilungen von EPAs, longitudinale Beobachtungen (sogenanntes Multi-source Feedback bzw. MSF), Simulationen, strukturierte prak­tische Prüfungen, aber auch Prüfungen zum klinischen Wissen.</a:t>
            </a:r>
          </a:p>
          <a:p>
            <a:pPr algn="l"/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Es braucht eine minimale Anzahl von Bewertungen für </a:t>
            </a:r>
            <a:r>
              <a:rPr lang="de-DE" b="0" i="1" dirty="0">
                <a:solidFill>
                  <a:srgbClr val="000000"/>
                </a:solidFill>
                <a:effectLst/>
                <a:latin typeface="Minion Pro"/>
              </a:rPr>
              <a:t>high-stakes</a:t>
            </a:r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 Entscheidungen durch das Kompetenzkomitee.</a:t>
            </a:r>
          </a:p>
          <a:p>
            <a:pPr algn="l"/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Nur Kompetenzkomitees treffen </a:t>
            </a:r>
            <a:r>
              <a:rPr lang="de-DE" b="0" i="1" dirty="0">
                <a:solidFill>
                  <a:srgbClr val="000000"/>
                </a:solidFill>
                <a:effectLst/>
                <a:latin typeface="Minion Pro"/>
              </a:rPr>
              <a:t>high-stakes</a:t>
            </a:r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 Entscheidungen (</a:t>
            </a:r>
            <a:r>
              <a:rPr lang="de-DE" b="0" i="0" dirty="0" err="1">
                <a:solidFill>
                  <a:srgbClr val="000000"/>
                </a:solidFill>
                <a:effectLst/>
                <a:latin typeface="Minion Pro"/>
              </a:rPr>
              <a:t>Entrustment</a:t>
            </a:r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 </a:t>
            </a:r>
            <a:r>
              <a:rPr lang="de-DE" b="0" i="0" dirty="0" err="1">
                <a:solidFill>
                  <a:srgbClr val="000000"/>
                </a:solidFill>
                <a:effectLst/>
                <a:latin typeface="Minion Pro"/>
              </a:rPr>
              <a:t>Decisions</a:t>
            </a:r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).</a:t>
            </a:r>
          </a:p>
          <a:p>
            <a:pPr algn="l"/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Zur Unterstützung des Feedback- und Bewertungsprozesses werden elektronische Instrumente ein­gesetzt wie Apps und ein </a:t>
            </a:r>
            <a:r>
              <a:rPr lang="de-DE" b="0" i="0" dirty="0" err="1">
                <a:solidFill>
                  <a:srgbClr val="000000"/>
                </a:solidFill>
                <a:effectLst/>
                <a:latin typeface="Minion Pro"/>
              </a:rPr>
              <a:t>ePortfolio</a:t>
            </a:r>
            <a:r>
              <a:rPr lang="de-DE" b="0" i="0" dirty="0">
                <a:solidFill>
                  <a:srgbClr val="000000"/>
                </a:solidFill>
                <a:effectLst/>
                <a:latin typeface="Minion Pro"/>
              </a:rPr>
              <a:t>.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9345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CanMEDS</a:t>
            </a:r>
            <a:r>
              <a:rPr lang="de-CH" dirty="0"/>
              <a:t> - Rollen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094" y="1825625"/>
            <a:ext cx="5261811" cy="468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606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D0662-91A9-3F08-DD2B-6B11DDA3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3D31BF-AE03-0B7C-714B-807E9023F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FF0B050-D8BA-3D4B-9E20-154CF4664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0499"/>
            <a:ext cx="12093798" cy="617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630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Kommunikator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Beschreibung der Kommunikator-Rolle: </a:t>
            </a:r>
            <a:br>
              <a:rPr lang="de-CH" dirty="0"/>
            </a:br>
            <a:r>
              <a:rPr lang="de-CH" dirty="0"/>
              <a:t>Fachärzte gehen effizient und situationsgerecht mit </a:t>
            </a:r>
            <a:r>
              <a:rPr lang="de-CH" b="1" dirty="0"/>
              <a:t>Patienten</a:t>
            </a:r>
            <a:r>
              <a:rPr lang="de-CH" dirty="0"/>
              <a:t>, </a:t>
            </a:r>
            <a:r>
              <a:rPr lang="de-CH" b="1" dirty="0"/>
              <a:t>Familien</a:t>
            </a:r>
            <a:r>
              <a:rPr lang="de-CH" dirty="0"/>
              <a:t>, weiteren Bezugspersonen und anderen an der Behandlung beteiligten </a:t>
            </a:r>
            <a:r>
              <a:rPr lang="de-CH" b="1" dirty="0"/>
              <a:t>Fachkräften</a:t>
            </a:r>
            <a:r>
              <a:rPr lang="de-CH" dirty="0"/>
              <a:t> um. Sie gründen ihre Entscheide und die Weitergabe der Informationen auf </a:t>
            </a:r>
            <a:r>
              <a:rPr lang="de-CH" b="1" dirty="0"/>
              <a:t>gegenseitiges Verständnis </a:t>
            </a:r>
            <a:r>
              <a:rPr lang="de-CH" dirty="0"/>
              <a:t>und </a:t>
            </a:r>
            <a:r>
              <a:rPr lang="de-CH" b="1" dirty="0"/>
              <a:t>Vertrauen</a:t>
            </a:r>
            <a:r>
              <a:rPr lang="de-CH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5548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Kommunikator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/>
              <a:t>Vertrauensbasis aufbauen</a:t>
            </a:r>
          </a:p>
          <a:p>
            <a:r>
              <a:rPr lang="de-CH" dirty="0"/>
              <a:t>Wichtige Informationen von den Patienten gewinnen, verarbeiten und die gewonnen </a:t>
            </a:r>
            <a:r>
              <a:rPr lang="de-CH" b="1" dirty="0"/>
              <a:t>Erkenntnisse</a:t>
            </a:r>
            <a:r>
              <a:rPr lang="de-CH" dirty="0"/>
              <a:t> personen- und situationsgerecht </a:t>
            </a:r>
            <a:r>
              <a:rPr lang="de-CH" b="1" dirty="0"/>
              <a:t>kommunizieren</a:t>
            </a:r>
            <a:r>
              <a:rPr lang="de-CH" dirty="0"/>
              <a:t>. </a:t>
            </a:r>
          </a:p>
          <a:p>
            <a:r>
              <a:rPr lang="de-CH" b="1" dirty="0"/>
              <a:t>Risiken und Nutzen</a:t>
            </a:r>
            <a:r>
              <a:rPr lang="de-CH" dirty="0"/>
              <a:t> diagnostischer und therapeutischer Massnahmen individuell verständlich </a:t>
            </a:r>
            <a:r>
              <a:rPr lang="de-CH" b="1" dirty="0"/>
              <a:t>mitteilen</a:t>
            </a:r>
            <a:r>
              <a:rPr lang="de-CH" dirty="0"/>
              <a:t> und damit das informierte Einverständnis («</a:t>
            </a:r>
            <a:r>
              <a:rPr lang="de-CH" dirty="0" err="1"/>
              <a:t>Informed</a:t>
            </a:r>
            <a:r>
              <a:rPr lang="de-CH" dirty="0"/>
              <a:t> </a:t>
            </a:r>
            <a:r>
              <a:rPr lang="de-CH" dirty="0" err="1"/>
              <a:t>Consent</a:t>
            </a:r>
            <a:r>
              <a:rPr lang="de-CH" dirty="0"/>
              <a:t>») erreichen</a:t>
            </a:r>
          </a:p>
          <a:p>
            <a:r>
              <a:rPr lang="de-CH" dirty="0"/>
              <a:t>Diagnostische und therapeutische Entscheidungen, die </a:t>
            </a:r>
            <a:r>
              <a:rPr lang="de-CH" b="1" dirty="0"/>
              <a:t>nicht urteils- bzw. handlungsfähige Patienten</a:t>
            </a:r>
            <a:r>
              <a:rPr lang="de-CH" dirty="0"/>
              <a:t> betreffen, gemeinsam mit den zuständigen Vertretern fällen.</a:t>
            </a:r>
          </a:p>
          <a:p>
            <a:r>
              <a:rPr lang="de-CH" dirty="0"/>
              <a:t>Informationen aus einer Konsultation / Visite </a:t>
            </a:r>
            <a:r>
              <a:rPr lang="de-CH" b="1" dirty="0"/>
              <a:t>dokumentieren</a:t>
            </a:r>
          </a:p>
          <a:p>
            <a:r>
              <a:rPr lang="de-CH" b="1" dirty="0"/>
              <a:t>Einfühlsam schlechte Nachrichten überbringen </a:t>
            </a:r>
            <a:r>
              <a:rPr lang="de-CH" dirty="0"/>
              <a:t>und verantwortungsvoll über Komplikationen und Fehler zu berichten. </a:t>
            </a:r>
          </a:p>
        </p:txBody>
      </p:sp>
    </p:spTree>
    <p:extLst>
      <p:ext uri="{BB962C8B-B14F-4D97-AF65-F5344CB8AC3E}">
        <p14:creationId xmlns:p14="http://schemas.microsoft.com/office/powerpoint/2010/main" val="81586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Kollaborator</a:t>
            </a:r>
            <a:r>
              <a:rPr lang="de-CH" dirty="0"/>
              <a:t> / Mitarbeiter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Partnerschaftliche Zusammenarbeit mit Patienten, Angehörigen und anderen Fachkräften</a:t>
            </a:r>
          </a:p>
          <a:p>
            <a:r>
              <a:rPr lang="de-CH" dirty="0"/>
              <a:t>Erkennen von Interessensgegensätze und Anerkennung von unterschiedlichen Meinungen</a:t>
            </a:r>
          </a:p>
          <a:p>
            <a:r>
              <a:rPr lang="de-CH" dirty="0"/>
              <a:t>Konflikte vermeiden / lösen</a:t>
            </a:r>
          </a:p>
        </p:txBody>
      </p:sp>
    </p:spTree>
    <p:extLst>
      <p:ext uri="{BB962C8B-B14F-4D97-AF65-F5344CB8AC3E}">
        <p14:creationId xmlns:p14="http://schemas.microsoft.com/office/powerpoint/2010/main" val="49603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Manager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b="1" dirty="0"/>
              <a:t>Anpassen</a:t>
            </a:r>
            <a:r>
              <a:rPr lang="de-CH" dirty="0"/>
              <a:t> an bestimmte Strukturen und Versuch diese zu optimieren</a:t>
            </a:r>
          </a:p>
          <a:p>
            <a:r>
              <a:rPr lang="de-CH" dirty="0"/>
              <a:t>Setzen von </a:t>
            </a:r>
            <a:r>
              <a:rPr lang="de-CH" b="1" dirty="0"/>
              <a:t>Prioritäten</a:t>
            </a:r>
            <a:r>
              <a:rPr lang="de-CH" dirty="0"/>
              <a:t> und sorgfältiges Einsetzen von Ressourcen</a:t>
            </a:r>
          </a:p>
          <a:p>
            <a:r>
              <a:rPr lang="de-CH" dirty="0"/>
              <a:t>Gleichgewicht zwischen Berufstätigkeit und privaten Aktivitäten</a:t>
            </a:r>
          </a:p>
          <a:p>
            <a:r>
              <a:rPr lang="de-CH" dirty="0"/>
              <a:t>Betreuungsqualität und Patientensicherheit gewährleisten und verbessern</a:t>
            </a:r>
          </a:p>
        </p:txBody>
      </p:sp>
    </p:spTree>
    <p:extLst>
      <p:ext uri="{BB962C8B-B14F-4D97-AF65-F5344CB8AC3E}">
        <p14:creationId xmlns:p14="http://schemas.microsoft.com/office/powerpoint/2010/main" val="210497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Health</a:t>
            </a:r>
            <a:r>
              <a:rPr lang="de-CH" dirty="0"/>
              <a:t> </a:t>
            </a:r>
            <a:r>
              <a:rPr lang="de-CH" dirty="0" err="1"/>
              <a:t>Advocate</a:t>
            </a:r>
            <a:r>
              <a:rPr lang="de-CH" dirty="0"/>
              <a:t> / Gesundheitsförderer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Gesundheitsprävention</a:t>
            </a:r>
          </a:p>
          <a:p>
            <a:r>
              <a:rPr lang="de-CH" dirty="0"/>
              <a:t>Hilfe für Patienten sich im Gesundheitssystem zu orientieren und angemessene Versorgung zu ermöglichen</a:t>
            </a:r>
          </a:p>
        </p:txBody>
      </p:sp>
    </p:spTree>
    <p:extLst>
      <p:ext uri="{BB962C8B-B14F-4D97-AF65-F5344CB8AC3E}">
        <p14:creationId xmlns:p14="http://schemas.microsoft.com/office/powerpoint/2010/main" val="288549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Hintergrund – was wird anders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Weg von </a:t>
            </a:r>
          </a:p>
          <a:p>
            <a:pPr lvl="1"/>
            <a:r>
              <a:rPr lang="de-CH" dirty="0"/>
              <a:t>reiner Wissensvermittlung</a:t>
            </a:r>
          </a:p>
          <a:p>
            <a:pPr lvl="1"/>
            <a:r>
              <a:rPr lang="de-CH" dirty="0"/>
              <a:t>Zahlen- oder zeitbasierten Weiterbildungscurricula</a:t>
            </a:r>
          </a:p>
          <a:p>
            <a:pPr lvl="2"/>
            <a:r>
              <a:rPr lang="de-CH" dirty="0"/>
              <a:t>Anzahl Weiterbildungsjahren</a:t>
            </a:r>
          </a:p>
          <a:p>
            <a:pPr lvl="2"/>
            <a:r>
              <a:rPr lang="de-CH" dirty="0"/>
              <a:t>Anzahl Interventionen</a:t>
            </a:r>
          </a:p>
          <a:p>
            <a:pPr lvl="2"/>
            <a:r>
              <a:rPr lang="de-CH" dirty="0"/>
              <a:t>Sagt nichts über die eigentliche Kompetenz</a:t>
            </a:r>
          </a:p>
          <a:p>
            <a:pPr lvl="1"/>
            <a:r>
              <a:rPr lang="de-CH" dirty="0"/>
              <a:t>Akzentuiertes / «nur» Lernen vor der Prüfung</a:t>
            </a:r>
          </a:p>
          <a:p>
            <a:pPr marL="914400" lvl="2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25207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Scholar / Gelehrter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Bestreben eigene Fähigkeiten aufrechtzuerhalten und zu verbessern</a:t>
            </a:r>
          </a:p>
          <a:p>
            <a:r>
              <a:rPr lang="de-CH" dirty="0"/>
              <a:t>Selbstständige Fortbildung</a:t>
            </a:r>
          </a:p>
        </p:txBody>
      </p:sp>
    </p:spTree>
    <p:extLst>
      <p:ext uri="{BB962C8B-B14F-4D97-AF65-F5344CB8AC3E}">
        <p14:creationId xmlns:p14="http://schemas.microsoft.com/office/powerpoint/2010/main" val="912175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EPAs in der Anästhesie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err="1"/>
              <a:t>Entrustable</a:t>
            </a:r>
            <a:r>
              <a:rPr lang="de-CH" dirty="0"/>
              <a:t> professional </a:t>
            </a:r>
            <a:r>
              <a:rPr lang="de-CH" dirty="0" err="1"/>
              <a:t>activity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41039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258" y="0"/>
            <a:ext cx="118199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905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4000" dirty="0"/>
              <a:t>EPA-</a:t>
            </a:r>
            <a:r>
              <a:rPr lang="de-CH" sz="4000" dirty="0" err="1"/>
              <a:t>Bsp</a:t>
            </a:r>
            <a:r>
              <a:rPr lang="de-CH" sz="4000" dirty="0"/>
              <a:t>: </a:t>
            </a:r>
            <a:r>
              <a:rPr lang="de-CH" sz="4000" dirty="0" err="1"/>
              <a:t>Intra</a:t>
            </a:r>
            <a:r>
              <a:rPr lang="de-CH" sz="4000" dirty="0"/>
              <a:t>/</a:t>
            </a:r>
            <a:r>
              <a:rPr lang="de-CH" sz="4000" dirty="0" err="1"/>
              <a:t>periop</a:t>
            </a:r>
            <a:r>
              <a:rPr lang="de-CH" sz="4000" dirty="0"/>
              <a:t> Betreuung von ASA 1 Pat.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Unter anderem beinhaltet dies das </a:t>
            </a:r>
            <a:r>
              <a:rPr lang="de-CH" b="1" dirty="0"/>
              <a:t>Wissen</a:t>
            </a:r>
            <a:r>
              <a:rPr lang="de-CH" dirty="0"/>
              <a:t> über die relevante Physiologie, Anatomie, Pharmakologie, </a:t>
            </a:r>
          </a:p>
          <a:p>
            <a:r>
              <a:rPr lang="de-CH" dirty="0"/>
              <a:t>die </a:t>
            </a:r>
            <a:r>
              <a:rPr lang="de-CH" b="1" dirty="0"/>
              <a:t>Fertigkeiten</a:t>
            </a:r>
            <a:r>
              <a:rPr lang="de-CH" dirty="0"/>
              <a:t> der Anlage eines i. v.- Zugangs, der </a:t>
            </a:r>
            <a:r>
              <a:rPr lang="de-CH" dirty="0" err="1"/>
              <a:t>endotrachealen</a:t>
            </a:r>
            <a:r>
              <a:rPr lang="de-CH" dirty="0"/>
              <a:t> Intubation, der korrekten Patientenlagerung (zumindest des Infusionsarms), </a:t>
            </a:r>
          </a:p>
          <a:p>
            <a:r>
              <a:rPr lang="de-CH" dirty="0"/>
              <a:t>die </a:t>
            </a:r>
            <a:r>
              <a:rPr lang="de-CH" b="1" dirty="0"/>
              <a:t>Fähigkeit</a:t>
            </a:r>
            <a:r>
              <a:rPr lang="de-CH" dirty="0"/>
              <a:t> zur adäquaten Kommunikation mit dem Patienten und allen Teammitgliedern und </a:t>
            </a:r>
          </a:p>
          <a:p>
            <a:r>
              <a:rPr lang="de-CH" dirty="0"/>
              <a:t>eine </a:t>
            </a:r>
            <a:r>
              <a:rPr lang="de-CH" b="1" dirty="0"/>
              <a:t>Haltung</a:t>
            </a:r>
            <a:r>
              <a:rPr lang="de-CH" dirty="0"/>
              <a:t> zur Optimierung der Patientensicherheit, einschließlich der Antizipation möglicher Komplikationen, und der Bereitschaft, rechtzeitig Hilfe anzufordern.</a:t>
            </a:r>
          </a:p>
        </p:txBody>
      </p:sp>
    </p:spTree>
    <p:extLst>
      <p:ext uri="{BB962C8B-B14F-4D97-AF65-F5344CB8AC3E}">
        <p14:creationId xmlns:p14="http://schemas.microsoft.com/office/powerpoint/2010/main" val="20922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EPAs und ihre Anwendung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err="1"/>
              <a:t>CanMEDS</a:t>
            </a:r>
            <a:r>
              <a:rPr lang="de-CH" dirty="0"/>
              <a:t>-Rollen einzeln schwierig zu beurteilen</a:t>
            </a:r>
          </a:p>
          <a:p>
            <a:r>
              <a:rPr lang="de-CH" dirty="0"/>
              <a:t>EPA als geeignetes Beurteilungskonzept</a:t>
            </a:r>
          </a:p>
          <a:p>
            <a:pPr lvl="1"/>
            <a:r>
              <a:rPr lang="de-CH" dirty="0"/>
              <a:t>Anvertrauen einer bestimmten Tätigkeit zur selbstständiger Ausführung</a:t>
            </a:r>
          </a:p>
          <a:p>
            <a:pPr lvl="1"/>
            <a:r>
              <a:rPr lang="de-CH" dirty="0"/>
              <a:t>Kombination von verschiedenen Kompetenzen</a:t>
            </a:r>
          </a:p>
          <a:p>
            <a:r>
              <a:rPr lang="de-CH" dirty="0"/>
              <a:t>Beobachtbare ärztliche Tätigkeit (Wissen / Fertigkeiten / Haltung)</a:t>
            </a:r>
          </a:p>
          <a:p>
            <a:r>
              <a:rPr lang="de-CH" dirty="0"/>
              <a:t>Unterschiedliche EPAs werden für unterschiedliche Stadien der Weiterbildung definiert</a:t>
            </a:r>
          </a:p>
          <a:p>
            <a:pPr lvl="1"/>
            <a:r>
              <a:rPr lang="de-CH" dirty="0"/>
              <a:t>EPAs können unterschiedlich gross/umfangreich sein</a:t>
            </a:r>
          </a:p>
          <a:p>
            <a:pPr lvl="1"/>
            <a:r>
              <a:rPr lang="de-CH" dirty="0"/>
              <a:t>Z.B </a:t>
            </a:r>
            <a:r>
              <a:rPr lang="de-CH" dirty="0" err="1"/>
              <a:t>Vf</a:t>
            </a:r>
            <a:r>
              <a:rPr lang="de-CH" dirty="0"/>
              <a:t>-Einlage </a:t>
            </a:r>
            <a:r>
              <a:rPr lang="de-CH" dirty="0" err="1"/>
              <a:t>vs</a:t>
            </a:r>
            <a:r>
              <a:rPr lang="de-CH" dirty="0"/>
              <a:t> perioperatives Management von ASA 1 Patient</a:t>
            </a:r>
          </a:p>
          <a:p>
            <a:r>
              <a:rPr lang="de-CH" b="1" dirty="0"/>
              <a:t>Fortschritt in einer EPA wird mit Supervisionslevels gemessen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3801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Supervisionslevels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Level 1 darf nur beobachten </a:t>
            </a:r>
          </a:p>
          <a:p>
            <a:r>
              <a:rPr lang="de-CH" dirty="0"/>
              <a:t>Level 2 kann unter direkter Supervision arbeiten: </a:t>
            </a:r>
            <a:br>
              <a:rPr lang="de-CH" dirty="0"/>
            </a:br>
            <a:r>
              <a:rPr lang="de-CH" dirty="0"/>
              <a:t>Supervisor ist im Raum anwesend </a:t>
            </a:r>
          </a:p>
          <a:p>
            <a:r>
              <a:rPr lang="de-CH" dirty="0"/>
              <a:t>Level 3 kann unter indirekter Supervision arbeiten: </a:t>
            </a:r>
            <a:br>
              <a:rPr lang="de-CH" dirty="0"/>
            </a:br>
            <a:r>
              <a:rPr lang="de-CH" dirty="0"/>
              <a:t>Supervisor innerhalb Minuten vorhanden. </a:t>
            </a:r>
          </a:p>
          <a:p>
            <a:r>
              <a:rPr lang="de-CH" dirty="0"/>
              <a:t>Level 4 kann unter entfernter Supervision arbeiten: </a:t>
            </a:r>
            <a:br>
              <a:rPr lang="de-CH" dirty="0"/>
            </a:br>
            <a:r>
              <a:rPr lang="de-CH" dirty="0"/>
              <a:t>Supervisor innert 30 Minuten vorhanden </a:t>
            </a:r>
          </a:p>
          <a:p>
            <a:r>
              <a:rPr lang="de-CH" dirty="0"/>
              <a:t>Level 5 kann andere </a:t>
            </a:r>
            <a:r>
              <a:rPr lang="de-CH" dirty="0" err="1"/>
              <a:t>supervidieren</a:t>
            </a:r>
            <a:r>
              <a:rPr lang="de-CH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406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Unterschiedliche Assessments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/>
              <a:t>Direkte Beobachtung: Arbeitsplatzbasierte Assessments</a:t>
            </a:r>
          </a:p>
          <a:p>
            <a:pPr lvl="1"/>
            <a:r>
              <a:rPr lang="de-CH" dirty="0"/>
              <a:t>Mind. 4/Jahr pro EPA (unterschiedliche Supervisoren</a:t>
            </a:r>
          </a:p>
          <a:p>
            <a:r>
              <a:rPr lang="de-CH" dirty="0"/>
              <a:t>Indirekte Beobachtung: Fallbesprechungen, Berichtwesen, Übergabe</a:t>
            </a:r>
          </a:p>
          <a:p>
            <a:r>
              <a:rPr lang="de-CH" dirty="0" err="1"/>
              <a:t>Multisource</a:t>
            </a:r>
            <a:r>
              <a:rPr lang="de-CH" dirty="0"/>
              <a:t> </a:t>
            </a:r>
            <a:r>
              <a:rPr lang="de-CH" dirty="0" err="1"/>
              <a:t>feedback</a:t>
            </a:r>
            <a:endParaRPr lang="de-CH" dirty="0"/>
          </a:p>
          <a:p>
            <a:r>
              <a:rPr lang="de-CH" dirty="0"/>
              <a:t>Simulationstraining</a:t>
            </a:r>
          </a:p>
          <a:p>
            <a:r>
              <a:rPr lang="de-CH" dirty="0"/>
              <a:t>Feedback von Mitarbeiter und Patienten</a:t>
            </a:r>
            <a:br>
              <a:rPr lang="de-CH" dirty="0"/>
            </a:br>
            <a:endParaRPr lang="de-CH" dirty="0"/>
          </a:p>
          <a:p>
            <a:r>
              <a:rPr lang="de-DE" dirty="0"/>
              <a:t>Für eine Entscheidung über das Erreichen einer definierten Kompetenzstufe (zum Beispiel Diensttaug­lichkeit oder Facharztreife), werden alle ­Einzelbewertungen von einem Kompetenzkomitee berücksichtigt. </a:t>
            </a:r>
          </a:p>
          <a:p>
            <a:r>
              <a:rPr lang="de-DE" dirty="0"/>
              <a:t>Kompetenzkomitee: Kaderrunde oder Gruppe von Mentorinnen/Mentoren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8730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Facharztreife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Unterschiedlich </a:t>
            </a:r>
            <a:br>
              <a:rPr lang="de-CH" dirty="0"/>
            </a:br>
            <a:r>
              <a:rPr lang="de-CH" dirty="0"/>
              <a:t>langer Zeitbedarf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2189" y="320840"/>
            <a:ext cx="8309812" cy="629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523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Herausforderungen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Wirklich besser? Noch wenig Erfahrung damit</a:t>
            </a:r>
          </a:p>
          <a:p>
            <a:r>
              <a:rPr lang="de-CH" dirty="0"/>
              <a:t>Stellt grosse Veränderung dar für Trainees </a:t>
            </a:r>
            <a:r>
              <a:rPr lang="de-CH" b="1" dirty="0"/>
              <a:t>und</a:t>
            </a:r>
            <a:r>
              <a:rPr lang="de-CH" dirty="0"/>
              <a:t> Supervisoren</a:t>
            </a:r>
          </a:p>
          <a:p>
            <a:pPr lvl="1"/>
            <a:r>
              <a:rPr lang="de-CH" dirty="0"/>
              <a:t>Jede Veränderung ist am Anfang mühsam, im Verlauf chaotisch und am Ende grossartig</a:t>
            </a:r>
          </a:p>
          <a:p>
            <a:r>
              <a:rPr lang="de-CH" dirty="0"/>
              <a:t>Haupthindernis: Überformalisierung</a:t>
            </a:r>
          </a:p>
          <a:p>
            <a:r>
              <a:rPr lang="de-CH" dirty="0"/>
              <a:t>EPAs sollten mit Augenmass entwickelt werden (nicht zu viele)</a:t>
            </a:r>
          </a:p>
          <a:p>
            <a:r>
              <a:rPr lang="de-CH" dirty="0"/>
              <a:t>Bedingung für Aussprechen von Vertrauen/Verantwortung:</a:t>
            </a:r>
          </a:p>
          <a:p>
            <a:pPr lvl="1"/>
            <a:r>
              <a:rPr lang="de-CH" dirty="0"/>
              <a:t>Jede EPA beinhaltet: Kennen der eigenen Grenzen</a:t>
            </a:r>
          </a:p>
        </p:txBody>
      </p:sp>
    </p:spTree>
    <p:extLst>
      <p:ext uri="{BB962C8B-B14F-4D97-AF65-F5344CB8AC3E}">
        <p14:creationId xmlns:p14="http://schemas.microsoft.com/office/powerpoint/2010/main" val="41016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err="1"/>
              <a:t>Prepared</a:t>
            </a:r>
            <a:r>
              <a:rPr lang="de-CH" dirty="0"/>
              <a:t> App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Die </a:t>
            </a:r>
            <a:r>
              <a:rPr lang="de-CH" dirty="0" err="1"/>
              <a:t>preapredEPA</a:t>
            </a:r>
            <a:r>
              <a:rPr lang="de-CH" dirty="0"/>
              <a:t> Assessment App</a:t>
            </a:r>
          </a:p>
        </p:txBody>
      </p:sp>
    </p:spTree>
    <p:extLst>
      <p:ext uri="{BB962C8B-B14F-4D97-AF65-F5344CB8AC3E}">
        <p14:creationId xmlns:p14="http://schemas.microsoft.com/office/powerpoint/2010/main" val="260231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D37A3-B6E2-7376-CF07-BB7AF0FAB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AB75F9-BEC6-636E-BFA5-03CEA4A7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Hintergrund – was wird anders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D6D3D2-B52E-4944-6ADD-6254E0A3B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Fokus auf -&gt;</a:t>
            </a:r>
            <a:r>
              <a:rPr lang="de-CH" dirty="0" err="1"/>
              <a:t>Programmatic</a:t>
            </a:r>
            <a:r>
              <a:rPr lang="de-CH" dirty="0"/>
              <a:t> </a:t>
            </a:r>
            <a:r>
              <a:rPr lang="de-CH" dirty="0" err="1"/>
              <a:t>Assesment</a:t>
            </a:r>
            <a:endParaRPr lang="de-CH" dirty="0"/>
          </a:p>
          <a:p>
            <a:pPr lvl="1"/>
            <a:r>
              <a:rPr lang="de-CH" dirty="0"/>
              <a:t>Kompetenzbasierte Weiterbildung</a:t>
            </a:r>
          </a:p>
          <a:p>
            <a:pPr lvl="1"/>
            <a:r>
              <a:rPr lang="de-CH" dirty="0"/>
              <a:t>Regelmässige Beurteilung des Lernfortschritts</a:t>
            </a:r>
          </a:p>
          <a:p>
            <a:pPr lvl="1"/>
            <a:r>
              <a:rPr lang="de-CH" dirty="0"/>
              <a:t>Assessment FOR </a:t>
            </a:r>
            <a:r>
              <a:rPr lang="de-CH" dirty="0" err="1"/>
              <a:t>learning</a:t>
            </a:r>
            <a:r>
              <a:rPr lang="de-CH" dirty="0"/>
              <a:t> -&gt; Feedback um Lernen zu fördern</a:t>
            </a:r>
          </a:p>
          <a:p>
            <a:pPr lvl="1"/>
            <a:r>
              <a:rPr lang="de-CH" dirty="0"/>
              <a:t>In möglichst vielen Situationen möglichst viele unterschiedliche Bewertungen</a:t>
            </a:r>
          </a:p>
          <a:p>
            <a:pPr lvl="1"/>
            <a:r>
              <a:rPr lang="de-CH" dirty="0"/>
              <a:t>Neben Wissen auch andere Kompetenzen fördern</a:t>
            </a:r>
          </a:p>
          <a:p>
            <a:pPr lvl="2"/>
            <a:r>
              <a:rPr lang="de-CH" dirty="0"/>
              <a:t>Praktische, soziale, kommunikative Fähigkeiten mehr im Fokus</a:t>
            </a:r>
          </a:p>
        </p:txBody>
      </p:sp>
    </p:spTree>
    <p:extLst>
      <p:ext uri="{BB962C8B-B14F-4D97-AF65-F5344CB8AC3E}">
        <p14:creationId xmlns:p14="http://schemas.microsoft.com/office/powerpoint/2010/main" val="360796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81084" cy="1325563"/>
          </a:xfrm>
        </p:spPr>
        <p:txBody>
          <a:bodyPr/>
          <a:lstStyle/>
          <a:p>
            <a:r>
              <a:rPr lang="de-CH" dirty="0"/>
              <a:t>Literatur – Kurze Erklärung zur App-Verwendung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>
                <a:hlinkClick r:id="rId2"/>
              </a:rPr>
              <a:t>https://www.prepared.app/resources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75520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3F7A5-0358-E21B-5092-75BBBEF7D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7F1198-E526-A3E1-3F82-FD142947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81084" cy="1325563"/>
          </a:xfrm>
        </p:spPr>
        <p:txBody>
          <a:bodyPr/>
          <a:lstStyle/>
          <a:p>
            <a:r>
              <a:rPr lang="de-CH" dirty="0"/>
              <a:t>Literatur – Kurze Erklärung zur App-Verwendung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C2418F-73A8-EA3C-2C1F-62BD32E0E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CBD529E-37CE-4AC7-2E99-1E265563E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846" y="1383597"/>
            <a:ext cx="10900954" cy="531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181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087719-E1F0-8BAC-2E36-663938880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preparedApp</a:t>
            </a:r>
            <a:r>
              <a:rPr lang="de-CH" dirty="0"/>
              <a:t> – Nutzen/Hintergrund</a:t>
            </a:r>
          </a:p>
        </p:txBody>
      </p:sp>
      <p:pic>
        <p:nvPicPr>
          <p:cNvPr id="4" name="Onlinemedien 3" title="Die preparedEPA Assessment App. Hintergrund und Nutzung">
            <a:hlinkClick r:id="" action="ppaction://media"/>
            <a:extLst>
              <a:ext uri="{FF2B5EF4-FFF2-40B4-BE49-F238E27FC236}">
                <a16:creationId xmlns:a16="http://schemas.microsoft.com/office/drawing/2014/main" id="{BCDD6B2E-777F-3FDF-D681-5A62F821DA8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11559" y="1574388"/>
            <a:ext cx="9358604" cy="528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1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EED805-6E23-76EF-BAF5-09A9AA1F7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BC6B7C-29FB-4FFD-01D8-50F905F99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App Benutzung als Trainee</a:t>
            </a:r>
          </a:p>
        </p:txBody>
      </p:sp>
      <p:pic>
        <p:nvPicPr>
          <p:cNvPr id="4" name="Onlinemedien 3" title="preparedEPA How-to: Start your first assessment">
            <a:hlinkClick r:id="" action="ppaction://media"/>
            <a:extLst>
              <a:ext uri="{FF2B5EF4-FFF2-40B4-BE49-F238E27FC236}">
                <a16:creationId xmlns:a16="http://schemas.microsoft.com/office/drawing/2014/main" id="{0B819075-FEEC-2E86-F7E9-A1F56FFF9B8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1550" y="1825625"/>
            <a:ext cx="770731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91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App Benutzung als Trainee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4424"/>
          </a:xfrm>
        </p:spPr>
        <p:txBody>
          <a:bodyPr>
            <a:normAutofit fontScale="92500" lnSpcReduction="10000"/>
          </a:bodyPr>
          <a:lstStyle/>
          <a:p>
            <a:r>
              <a:rPr lang="de-CH" dirty="0"/>
              <a:t>Klick auf «neue Beurteilung»</a:t>
            </a:r>
          </a:p>
          <a:p>
            <a:pPr lvl="1"/>
            <a:r>
              <a:rPr lang="de-CH" dirty="0"/>
              <a:t>Selbstbeurteilung</a:t>
            </a:r>
          </a:p>
          <a:p>
            <a:pPr lvl="2"/>
            <a:r>
              <a:rPr lang="de-CH" dirty="0"/>
              <a:t>Funktion als Logbuch</a:t>
            </a:r>
          </a:p>
          <a:p>
            <a:pPr lvl="2"/>
            <a:r>
              <a:rPr lang="de-CH" dirty="0"/>
              <a:t>Formulierung von eigenem Lernziel</a:t>
            </a:r>
          </a:p>
          <a:p>
            <a:pPr lvl="2"/>
            <a:r>
              <a:rPr lang="de-CH" dirty="0"/>
              <a:t>Möglichkeit </a:t>
            </a:r>
            <a:r>
              <a:rPr lang="de-CH" dirty="0" err="1"/>
              <a:t>kummulierte</a:t>
            </a:r>
            <a:r>
              <a:rPr lang="de-CH" dirty="0"/>
              <a:t> Anzahl eines EPA auf einmal zu dokumentieren (rechts unter 3 Punkte-Menu)</a:t>
            </a:r>
          </a:p>
          <a:p>
            <a:pPr lvl="1"/>
            <a:r>
              <a:rPr lang="de-CH" dirty="0"/>
              <a:t>Feedback zu einzelnen EPAs einholen</a:t>
            </a:r>
          </a:p>
          <a:p>
            <a:pPr lvl="2"/>
            <a:r>
              <a:rPr lang="de-CH" dirty="0"/>
              <a:t>Einfach </a:t>
            </a:r>
            <a:r>
              <a:rPr lang="de-CH" dirty="0" err="1"/>
              <a:t>vs</a:t>
            </a:r>
            <a:r>
              <a:rPr lang="de-CH" dirty="0"/>
              <a:t> komplex</a:t>
            </a:r>
          </a:p>
          <a:p>
            <a:pPr lvl="2"/>
            <a:r>
              <a:rPr lang="de-CH" dirty="0"/>
              <a:t>Supervisionslevel einstufen</a:t>
            </a:r>
          </a:p>
          <a:p>
            <a:pPr lvl="2"/>
            <a:r>
              <a:rPr lang="de-CH" dirty="0"/>
              <a:t>Lernziel wird von Supervisor verfasst/vorgeschlagen und kann von Trainee noch angepasst werden</a:t>
            </a:r>
          </a:p>
          <a:p>
            <a:pPr lvl="2"/>
            <a:r>
              <a:rPr lang="de-CH" dirty="0"/>
              <a:t>Video/Foto/PDF kann hinzugefügt werden</a:t>
            </a:r>
          </a:p>
          <a:p>
            <a:pPr lvl="2"/>
            <a:r>
              <a:rPr lang="de-CH" dirty="0"/>
              <a:t>Trainee muss Lernziel von «vorgeschlagenem Lernziel» in akzeptierte Lernziele </a:t>
            </a:r>
          </a:p>
          <a:p>
            <a:r>
              <a:rPr lang="de-CH" dirty="0">
                <a:hlinkClick r:id="rId2"/>
              </a:rPr>
              <a:t>https://www.prepared.app/resources/how-to-perform-first-assessment-trainee</a:t>
            </a:r>
            <a:endParaRPr lang="de-CH" dirty="0"/>
          </a:p>
          <a:p>
            <a:endParaRPr lang="de-CH" dirty="0"/>
          </a:p>
          <a:p>
            <a:pPr lvl="1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72900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App Benutzung als Trainee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Teilen von Profil</a:t>
            </a:r>
          </a:p>
          <a:p>
            <a:pPr lvl="1"/>
            <a:r>
              <a:rPr lang="de-CH" dirty="0"/>
              <a:t>Auswahl von Personen</a:t>
            </a:r>
          </a:p>
          <a:p>
            <a:pPr lvl="1"/>
            <a:r>
              <a:rPr lang="de-CH" dirty="0"/>
              <a:t>Auswahl für wie lange Profil einsehbar ist</a:t>
            </a:r>
          </a:p>
          <a:p>
            <a:pPr lvl="1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589309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App Benutzung als Supervisor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/>
              <a:t>Klick auf «Scanne QR-Code»</a:t>
            </a:r>
          </a:p>
          <a:p>
            <a:pPr lvl="1"/>
            <a:r>
              <a:rPr lang="de-CH" dirty="0"/>
              <a:t>Einfach </a:t>
            </a:r>
            <a:r>
              <a:rPr lang="de-CH" dirty="0" err="1"/>
              <a:t>vs</a:t>
            </a:r>
            <a:r>
              <a:rPr lang="de-CH" dirty="0"/>
              <a:t> komplex</a:t>
            </a:r>
          </a:p>
          <a:p>
            <a:pPr lvl="1"/>
            <a:r>
              <a:rPr lang="de-CH" dirty="0"/>
              <a:t>Supervisionslevel einstufen</a:t>
            </a:r>
          </a:p>
          <a:p>
            <a:pPr lvl="1"/>
            <a:r>
              <a:rPr lang="de-CH" dirty="0"/>
              <a:t>Lernziel wird von Supervisor verfasst/vorgeschlagen und kann von Trainee noch angepasst werden</a:t>
            </a:r>
          </a:p>
          <a:p>
            <a:pPr lvl="1"/>
            <a:r>
              <a:rPr lang="de-CH" dirty="0"/>
              <a:t>Video/Foto/PDF kann hinzugefügt werden</a:t>
            </a:r>
          </a:p>
          <a:p>
            <a:r>
              <a:rPr lang="de-CH" dirty="0"/>
              <a:t>Übersicht über einzelne Trainees</a:t>
            </a:r>
          </a:p>
          <a:p>
            <a:pPr lvl="1"/>
            <a:r>
              <a:rPr lang="de-CH" dirty="0"/>
              <a:t>Zahl im Viereck: Anzahl Selbsteinschätzungen</a:t>
            </a:r>
          </a:p>
          <a:p>
            <a:pPr lvl="1"/>
            <a:r>
              <a:rPr lang="de-CH" dirty="0"/>
              <a:t>Zahl im Kreis: Anzahl Feedbacks im entsprechenden Supervisionslevel</a:t>
            </a:r>
          </a:p>
          <a:p>
            <a:r>
              <a:rPr lang="de-CH" dirty="0">
                <a:hlinkClick r:id="rId2"/>
              </a:rPr>
              <a:t>https://www.prepared.app/resources/how-to-perform-first-assessment-supervisor</a:t>
            </a:r>
            <a:endParaRPr lang="de-CH" dirty="0"/>
          </a:p>
          <a:p>
            <a:endParaRPr lang="de-CH" dirty="0"/>
          </a:p>
          <a:p>
            <a:pPr lvl="1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987131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Quellen – SIWF Homepage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>
                <a:hlinkClick r:id="rId2"/>
              </a:rPr>
              <a:t>https://www.siwf.ch/siwf-projekte/cbme/epa.cfm</a:t>
            </a:r>
          </a:p>
          <a:p>
            <a:r>
              <a:rPr lang="de-DE" dirty="0">
                <a:hlinkClick r:id="rId3"/>
              </a:rPr>
              <a:t>„</a:t>
            </a:r>
            <a:r>
              <a:rPr lang="de-DE" dirty="0" err="1">
                <a:hlinkClick r:id="rId3"/>
              </a:rPr>
              <a:t>Entrustable</a:t>
            </a:r>
            <a:r>
              <a:rPr lang="de-DE" dirty="0">
                <a:hlinkClick r:id="rId3"/>
              </a:rPr>
              <a:t> professional </a:t>
            </a:r>
            <a:r>
              <a:rPr lang="de-DE" dirty="0" err="1">
                <a:hlinkClick r:id="rId3"/>
              </a:rPr>
              <a:t>activities</a:t>
            </a:r>
            <a:r>
              <a:rPr lang="de-DE" dirty="0">
                <a:hlinkClick r:id="rId3"/>
              </a:rPr>
              <a:t>“ Zukunftsweisendes Konzept für die ärztliche Weiterbildung, Breckwoldt, 2018, Anästhesist</a:t>
            </a:r>
            <a:endParaRPr lang="de-CH" dirty="0">
              <a:hlinkClick r:id="rId3"/>
            </a:endParaRPr>
          </a:p>
          <a:p>
            <a:r>
              <a:rPr lang="en-US" dirty="0">
                <a:hlinkClick r:id="rId4"/>
              </a:rPr>
              <a:t>Suggestions for assessment using EPAs in residency training (pilot phase), EPA </a:t>
            </a:r>
            <a:r>
              <a:rPr lang="en-US" dirty="0" err="1">
                <a:hlinkClick r:id="rId4"/>
              </a:rPr>
              <a:t>Comission</a:t>
            </a:r>
            <a:endParaRPr lang="de-CH" dirty="0">
              <a:hlinkClick r:id="rId4"/>
            </a:endParaRPr>
          </a:p>
          <a:p>
            <a:r>
              <a:rPr lang="en-US" dirty="0">
                <a:hlinkClick r:id="rId5"/>
              </a:rPr>
              <a:t>Twelve tips for the implementation of EPAs for assessment and entrustment decisions</a:t>
            </a:r>
            <a:r>
              <a:rPr lang="de-CH" dirty="0">
                <a:hlinkClick r:id="rId5"/>
              </a:rPr>
              <a:t>, Peters, 2017, Medical Teacher</a:t>
            </a:r>
            <a:endParaRPr lang="de-CH" dirty="0"/>
          </a:p>
          <a:p>
            <a:r>
              <a:rPr lang="de-CH" dirty="0">
                <a:hlinkClick r:id="rId2"/>
              </a:rPr>
              <a:t>https://siwf-epa.web.app/</a:t>
            </a:r>
            <a:endParaRPr lang="de-CH" dirty="0"/>
          </a:p>
          <a:p>
            <a:r>
              <a:rPr lang="de-CH" dirty="0">
                <a:hlinkClick r:id="rId2"/>
              </a:rPr>
              <a:t>https://www.prepared.app/resources</a:t>
            </a:r>
            <a:endParaRPr lang="de-CH" dirty="0"/>
          </a:p>
          <a:p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976263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BD7A1-39F5-2DDC-7F38-914BF6A154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Merci </a:t>
            </a:r>
            <a:r>
              <a:rPr lang="de-CH" dirty="0">
                <a:sym typeface="Wingdings" panose="05000000000000000000" pitchFamily="2" charset="2"/>
              </a:rPr>
              <a:t>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17E27F-06F5-DED7-2A66-21E0AFC64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70845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0F417A-8B3C-63C8-3B70-37E42441C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Twelve tips for the implementation of EPAs for assessment and entrustment decisions</a:t>
            </a:r>
            <a:endParaRPr lang="de-CH" sz="40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6FD7536-821E-3079-2A12-40E2DA92D9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Peters et al., 2017, Medical Teacher</a:t>
            </a:r>
          </a:p>
        </p:txBody>
      </p:sp>
    </p:spTree>
    <p:extLst>
      <p:ext uri="{BB962C8B-B14F-4D97-AF65-F5344CB8AC3E}">
        <p14:creationId xmlns:p14="http://schemas.microsoft.com/office/powerpoint/2010/main" val="67439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97AC42-48A3-DB18-1246-7A3A5475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669EEB-B664-00C1-0EA6-837799686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0" i="1" dirty="0">
                <a:effectLst/>
                <a:latin typeface="Minion Pro"/>
              </a:rPr>
              <a:t>Nehmen wir ein Beispiel aus dem Sport: Bei einer Olym­</a:t>
            </a:r>
            <a:r>
              <a:rPr lang="de-DE" b="1" i="1" dirty="0">
                <a:effectLst/>
                <a:latin typeface="Minion Pro"/>
              </a:rPr>
              <a:t>piade</a:t>
            </a:r>
            <a:r>
              <a:rPr lang="de-DE" b="0" i="1" dirty="0">
                <a:effectLst/>
                <a:latin typeface="Minion Pro"/>
              </a:rPr>
              <a:t> fokussiert sich die ganze Vorbereitung auf einen einmaligen Wettkampf. Die Sportlerin gewinnt, die in ­diesem speziellen Moment am besten ist. </a:t>
            </a:r>
            <a:br>
              <a:rPr lang="de-DE" b="0" i="1" dirty="0">
                <a:effectLst/>
                <a:latin typeface="Minion Pro"/>
              </a:rPr>
            </a:br>
            <a:r>
              <a:rPr lang="de-DE" b="0" i="1" dirty="0">
                <a:effectLst/>
                <a:latin typeface="Minion Pro"/>
              </a:rPr>
              <a:t>Im Bildungssektor würden wir aber einen </a:t>
            </a:r>
            <a:r>
              <a:rPr lang="de-DE" b="1" i="1" dirty="0">
                <a:effectLst/>
                <a:latin typeface="Minion Pro"/>
              </a:rPr>
              <a:t>Weltcup</a:t>
            </a:r>
            <a:r>
              <a:rPr lang="de-DE" b="0" i="1" dirty="0">
                <a:effectLst/>
                <a:latin typeface="Minion Pro"/>
              </a:rPr>
              <a:t> bevorzugen, bei dem über Wochen und Monate mehrere Wettkämpfe an verschiedenen Orten stattfinden und die Gewinnerin diejenige Athletin ist, die sich in dieser ganzen Periode als die beste herausgestellt hat.</a:t>
            </a:r>
            <a:r>
              <a:rPr lang="de-DE" b="0" i="0" dirty="0">
                <a:effectLst/>
                <a:latin typeface="Minion Pro"/>
              </a:rPr>
              <a:t> </a:t>
            </a:r>
            <a:br>
              <a:rPr lang="de-DE" b="0" i="0" dirty="0">
                <a:effectLst/>
                <a:latin typeface="Minion Pro"/>
              </a:rPr>
            </a:br>
            <a:r>
              <a:rPr lang="de-DE" b="0" i="0" dirty="0">
                <a:effectLst/>
                <a:latin typeface="Minion Pro"/>
              </a:rPr>
              <a:t>Zurückübersetzt in die Medizin geht es nicht darum, zu einem Zeitpunkt der/die Beste zu sein, sondern konstant und zuverlässig kompetente Patientenbetreuung zu leisten.</a:t>
            </a:r>
            <a:br>
              <a:rPr lang="de-DE" b="0" i="0" dirty="0">
                <a:effectLst/>
                <a:latin typeface="Minion Pro"/>
              </a:rPr>
            </a:br>
            <a:br>
              <a:rPr lang="de-DE" b="0" i="0" dirty="0">
                <a:effectLst/>
                <a:latin typeface="Minion Pro"/>
              </a:rPr>
            </a:br>
            <a:r>
              <a:rPr lang="de-DE" sz="1600" b="1" i="0" dirty="0">
                <a:effectLst/>
                <a:latin typeface="Minion Pro"/>
              </a:rPr>
              <a:t>Nur mit genügend Pixeln wird das Bild klar, Marty et al., 2022, Schweizer Ärztezeitung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450464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85FE2B-EC0A-3514-5EAE-53474918D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1. Über Vertrauen / Trust sprechen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B6CFA9-242A-94B7-8956-66A0B4FB9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Nicht nur die Kompetenz (Wissen/Skills) hat einen Einfluss auf das Vertrauen sondern auch</a:t>
            </a:r>
          </a:p>
          <a:p>
            <a:pPr lvl="1"/>
            <a:r>
              <a:rPr lang="de-CH" dirty="0"/>
              <a:t>Integrität (Ehrlichkeit und Wohlwollen)</a:t>
            </a:r>
          </a:p>
          <a:p>
            <a:pPr lvl="1"/>
            <a:r>
              <a:rPr lang="de-CH" dirty="0"/>
              <a:t>Zuverlässigkeit (Gewissenhaftigkeit und vorhersehbares Verhalten)</a:t>
            </a:r>
          </a:p>
          <a:p>
            <a:pPr lvl="1"/>
            <a:r>
              <a:rPr lang="de-CH" dirty="0"/>
              <a:t>Demut (Erkennen von eigenen Grenzen)</a:t>
            </a:r>
          </a:p>
          <a:p>
            <a:r>
              <a:rPr lang="de-CH" dirty="0"/>
              <a:t>Das Vertrauen ist bidirektional</a:t>
            </a:r>
          </a:p>
          <a:p>
            <a:pPr lvl="1"/>
            <a:r>
              <a:rPr lang="de-CH" dirty="0"/>
              <a:t>Vertrauen in den Supervisor die adäquateste Weiterbildung auszuwählen und auszuüben</a:t>
            </a:r>
          </a:p>
        </p:txBody>
      </p:sp>
    </p:spTree>
    <p:extLst>
      <p:ext uri="{BB962C8B-B14F-4D97-AF65-F5344CB8AC3E}">
        <p14:creationId xmlns:p14="http://schemas.microsoft.com/office/powerpoint/2010/main" val="14140234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B48FF5-8673-D9AC-A05A-AA415022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2. EPA Beschreibung als Guide brauchen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EBA7A5-7A47-3F37-D403-72AF8FC96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EPA Beschreibung soll als Road-</a:t>
            </a:r>
            <a:r>
              <a:rPr lang="de-CH" dirty="0" err="1"/>
              <a:t>map</a:t>
            </a:r>
            <a:r>
              <a:rPr lang="de-CH" dirty="0"/>
              <a:t> verwendet werden</a:t>
            </a:r>
          </a:p>
          <a:p>
            <a:pPr lvl="1"/>
            <a:r>
              <a:rPr lang="de-CH" dirty="0"/>
              <a:t>EPA soll nicht nur als Ziel-Kompetenz angesehen werden, sondern auch für den Trainee eine Hilfe darstellen, wie er zu diesem Ziel kommt.</a:t>
            </a:r>
          </a:p>
        </p:txBody>
      </p:sp>
    </p:spTree>
    <p:extLst>
      <p:ext uri="{BB962C8B-B14F-4D97-AF65-F5344CB8AC3E}">
        <p14:creationId xmlns:p14="http://schemas.microsoft.com/office/powerpoint/2010/main" val="17549270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B8B80A-D87C-19C9-3852-CF7F9F263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3. Höhere Supervisionslevels ad hoc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B0A843-9493-7335-CB7B-175320E2E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Trainees dürfen Aktivitäten in einem höheren Supervisionslevel ausüben als das sie von einem Komitee freigegeben worden sind.</a:t>
            </a:r>
          </a:p>
          <a:p>
            <a:r>
              <a:rPr lang="de-CH" dirty="0" err="1"/>
              <a:t>Bsp</a:t>
            </a:r>
            <a:r>
              <a:rPr lang="de-CH" dirty="0"/>
              <a:t>: Trainee mit Supervisionslevel direkt, darf unter bestimmten Bedingungen in einem ad hoc Entscheid des Supervisors die </a:t>
            </a:r>
            <a:r>
              <a:rPr lang="de-CH" dirty="0" err="1"/>
              <a:t>Aktivitä</a:t>
            </a:r>
            <a:r>
              <a:rPr lang="de-CH" dirty="0"/>
              <a:t> auch unter indirekter Supervision ausüben.</a:t>
            </a:r>
          </a:p>
          <a:p>
            <a:r>
              <a:rPr lang="de-CH" dirty="0"/>
              <a:t>Bietet Chance die eigenen Kompetenzen in geschütztem Rahmen auszuweiten</a:t>
            </a:r>
          </a:p>
        </p:txBody>
      </p:sp>
    </p:spTree>
    <p:extLst>
      <p:ext uri="{BB962C8B-B14F-4D97-AF65-F5344CB8AC3E}">
        <p14:creationId xmlns:p14="http://schemas.microsoft.com/office/powerpoint/2010/main" val="24379588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94DBE-C458-E197-AD12-458DC082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4. EPA als Feedbackgerüst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D6538-DB7A-4738-1AAD-C0B6C7D1D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EPA-Beschreibung (oder auch mehrere) können dem </a:t>
            </a:r>
            <a:r>
              <a:rPr lang="de-CH" dirty="0" err="1"/>
              <a:t>Supervisior</a:t>
            </a:r>
            <a:r>
              <a:rPr lang="de-CH" dirty="0"/>
              <a:t> eine Hilfestellung bieten um möglichst viele und adäquate Feedbackthemen anzusprechen</a:t>
            </a:r>
          </a:p>
          <a:p>
            <a:r>
              <a:rPr lang="de-CH" dirty="0"/>
              <a:t>Z.B. nicht nur Ansprechen was gut/schlecht war, sondern auch auf Bereiche wie: Anwenden von Evidenz, …</a:t>
            </a:r>
          </a:p>
        </p:txBody>
      </p:sp>
    </p:spTree>
    <p:extLst>
      <p:ext uri="{BB962C8B-B14F-4D97-AF65-F5344CB8AC3E}">
        <p14:creationId xmlns:p14="http://schemas.microsoft.com/office/powerpoint/2010/main" val="9533916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8047E-19BB-1E13-71E0-CDFC3C79D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5. Fallbezogene Diskussionen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B7EB0E-F81E-6F37-40F1-A6934DFE9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Theoretisches Besprechen von möglichen Fälle</a:t>
            </a:r>
          </a:p>
          <a:p>
            <a:r>
              <a:rPr lang="de-CH" dirty="0"/>
              <a:t>Hilfreich um auch sehr seltene Szenarien, welche nur sehr selten «beobachtbar» sind zu trainieren.</a:t>
            </a:r>
          </a:p>
        </p:txBody>
      </p:sp>
    </p:spTree>
    <p:extLst>
      <p:ext uri="{BB962C8B-B14F-4D97-AF65-F5344CB8AC3E}">
        <p14:creationId xmlns:p14="http://schemas.microsoft.com/office/powerpoint/2010/main" val="29189400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79DFC-97CF-ACBC-EDAB-4425C2232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6. Supervisoren sollen auf ihr Bauchgefühl achten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E16F32-81C8-C916-C738-368784DB3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Nicht alles kann in Zahlen/Fakten/Apps beschrieben werden</a:t>
            </a:r>
          </a:p>
          <a:p>
            <a:r>
              <a:rPr lang="de-CH" dirty="0"/>
              <a:t>Bauchgefühl durchaus einen relevanten Stellenwert</a:t>
            </a:r>
          </a:p>
        </p:txBody>
      </p:sp>
    </p:spTree>
    <p:extLst>
      <p:ext uri="{BB962C8B-B14F-4D97-AF65-F5344CB8AC3E}">
        <p14:creationId xmlns:p14="http://schemas.microsoft.com/office/powerpoint/2010/main" val="29807617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AB6D8B-17DD-8874-4D73-A17B7B4A7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 7. Raum für Vertrauensentwicklung schaffen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36486A-315B-AA14-C110-AF7AA4228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Strukturen sollten so vorhanden sein, dass Supervisoren und Trainees gute Bedingungen haben eine Vertrauensbasis aufzubauen.</a:t>
            </a:r>
          </a:p>
          <a:p>
            <a:pPr lvl="1"/>
            <a:r>
              <a:rPr lang="de-CH" dirty="0"/>
              <a:t>Zeitliche Kontinuität</a:t>
            </a:r>
          </a:p>
        </p:txBody>
      </p:sp>
    </p:spTree>
    <p:extLst>
      <p:ext uri="{BB962C8B-B14F-4D97-AF65-F5344CB8AC3E}">
        <p14:creationId xmlns:p14="http://schemas.microsoft.com/office/powerpoint/2010/main" val="5748015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11C046-15E3-23B3-D841-AEAAC50C8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8. Vertrauen soll ausgesprochen werden unabhängig des Ausbildungsstand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D42933-F927-377B-FE97-4B13ABF08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Auch UHUs darf zum Beispiel ein Vertrauen für bestimmte Tätigkeiten ausgesprochen werden.</a:t>
            </a:r>
          </a:p>
        </p:txBody>
      </p:sp>
    </p:spTree>
    <p:extLst>
      <p:ext uri="{BB962C8B-B14F-4D97-AF65-F5344CB8AC3E}">
        <p14:creationId xmlns:p14="http://schemas.microsoft.com/office/powerpoint/2010/main" val="41870671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08E37C-DFE1-F27C-09F8-D2AFA96AF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9. Alle verfügbare Infos nutzen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24A1F0-DF5A-C017-F0EE-5219E0D9A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Es sollen möglichst viele verschieden Tools und Infoquellen benutzt werden, um ein Gesamtbild über den Trainee zu etablieren.</a:t>
            </a:r>
          </a:p>
        </p:txBody>
      </p:sp>
    </p:spTree>
    <p:extLst>
      <p:ext uri="{BB962C8B-B14F-4D97-AF65-F5344CB8AC3E}">
        <p14:creationId xmlns:p14="http://schemas.microsoft.com/office/powerpoint/2010/main" val="13767884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65B6C-58AA-55D1-8CE5-17F565EEF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10. Einbezug von Trainees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3094F4-30F3-9EAB-C3C4-4EC69A771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Trainees sollten in Feedbackprozess einbezogen werden</a:t>
            </a:r>
          </a:p>
          <a:p>
            <a:r>
              <a:rPr lang="de-CH" dirty="0"/>
              <a:t>Self-Assessment fördern</a:t>
            </a:r>
          </a:p>
          <a:p>
            <a:r>
              <a:rPr lang="de-CH" dirty="0"/>
              <a:t>Feedback soll bidirektional sein (an Supervisor oder an Institut)</a:t>
            </a:r>
          </a:p>
        </p:txBody>
      </p:sp>
    </p:spTree>
    <p:extLst>
      <p:ext uri="{BB962C8B-B14F-4D97-AF65-F5344CB8AC3E}">
        <p14:creationId xmlns:p14="http://schemas.microsoft.com/office/powerpoint/2010/main" val="340795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89E43-C2E2-85CA-DB6D-EF2600FCF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000" b="1" dirty="0">
                <a:effectLst/>
              </a:rPr>
              <a:t>Prinzipien von </a:t>
            </a:r>
            <a:r>
              <a:rPr lang="de-DE" sz="4000" b="1" dirty="0" err="1">
                <a:effectLst/>
              </a:rPr>
              <a:t>Programmatic</a:t>
            </a:r>
            <a:r>
              <a:rPr lang="de-DE" sz="4000" b="1" dirty="0">
                <a:effectLst/>
              </a:rPr>
              <a:t> Assessment </a:t>
            </a:r>
            <a:r>
              <a:rPr lang="de-DE" sz="1800" dirty="0">
                <a:effectLst/>
              </a:rPr>
              <a:t>(nach </a:t>
            </a:r>
            <a:r>
              <a:rPr lang="de-DE" sz="1800" dirty="0" err="1">
                <a:effectLst/>
              </a:rPr>
              <a:t>Heeneman</a:t>
            </a:r>
            <a:r>
              <a:rPr lang="de-DE" sz="1800" dirty="0">
                <a:effectLst/>
              </a:rPr>
              <a:t> et al. 2022)</a:t>
            </a:r>
            <a:br>
              <a:rPr lang="de-DE" sz="2000" dirty="0">
                <a:effectLst/>
              </a:rPr>
            </a:br>
            <a:endParaRPr lang="de-CH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8B9BCC67-4875-BC0F-78D3-86CB0403A3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773137"/>
              </p:ext>
            </p:extLst>
          </p:nvPr>
        </p:nvGraphicFramePr>
        <p:xfrm>
          <a:off x="492968" y="1198070"/>
          <a:ext cx="10955694" cy="5294805"/>
        </p:xfrm>
        <a:graphic>
          <a:graphicData uri="http://schemas.openxmlformats.org/drawingml/2006/table">
            <a:tbl>
              <a:tblPr/>
              <a:tblGrid>
                <a:gridCol w="511452">
                  <a:extLst>
                    <a:ext uri="{9D8B030D-6E8A-4147-A177-3AD203B41FA5}">
                      <a16:colId xmlns:a16="http://schemas.microsoft.com/office/drawing/2014/main" val="4062739077"/>
                    </a:ext>
                  </a:extLst>
                </a:gridCol>
                <a:gridCol w="10444242">
                  <a:extLst>
                    <a:ext uri="{9D8B030D-6E8A-4147-A177-3AD203B41FA5}">
                      <a16:colId xmlns:a16="http://schemas.microsoft.com/office/drawing/2014/main" val="4274380004"/>
                    </a:ext>
                  </a:extLst>
                </a:gridCol>
              </a:tblGrid>
              <a:tr h="318237">
                <a:tc gridSpan="2">
                  <a:txBody>
                    <a:bodyPr/>
                    <a:lstStyle/>
                    <a:p>
                      <a:pPr algn="l" fontAlgn="t"/>
                      <a:endParaRPr lang="de-DE" sz="24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09806"/>
                  </a:ext>
                </a:extLst>
              </a:tr>
              <a:tr h="636475">
                <a:tc>
                  <a:txBody>
                    <a:bodyPr/>
                    <a:lstStyle/>
                    <a:p>
                      <a:pPr algn="l" fontAlgn="t"/>
                      <a:r>
                        <a:rPr lang="de-CH" sz="2400">
                          <a:effectLst/>
                        </a:rPr>
                        <a:t>1.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2400" dirty="0">
                          <a:effectLst/>
                        </a:rPr>
                        <a:t>Entscheidungen (bestanden / nicht bestanden) basieren auf vielen Beurteilungen und nicht nur auf einer einzelnen.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85444"/>
                  </a:ext>
                </a:extLst>
              </a:tr>
              <a:tr h="630182">
                <a:tc>
                  <a:txBody>
                    <a:bodyPr/>
                    <a:lstStyle/>
                    <a:p>
                      <a:pPr algn="l" fontAlgn="t"/>
                      <a:r>
                        <a:rPr lang="de-CH" sz="2400">
                          <a:effectLst/>
                        </a:rPr>
                        <a:t>2.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2400" dirty="0">
                          <a:effectLst/>
                        </a:rPr>
                        <a:t>Die einzelnen Beobachtungssituationen dienen hauptsächlich dem Lernen.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599558"/>
                  </a:ext>
                </a:extLst>
              </a:tr>
              <a:tr h="636475">
                <a:tc>
                  <a:txBody>
                    <a:bodyPr/>
                    <a:lstStyle/>
                    <a:p>
                      <a:pPr algn="l" fontAlgn="t"/>
                      <a:r>
                        <a:rPr lang="de-CH" sz="2400">
                          <a:effectLst/>
                        </a:rPr>
                        <a:t>3.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2400" dirty="0">
                          <a:effectLst/>
                        </a:rPr>
                        <a:t>Es soll ein konstanter Austausch mit den Lernenden stattfinden, basierend auf Feedbackgesprächen.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20337"/>
                  </a:ext>
                </a:extLst>
              </a:tr>
              <a:tr h="945274">
                <a:tc>
                  <a:txBody>
                    <a:bodyPr/>
                    <a:lstStyle/>
                    <a:p>
                      <a:pPr algn="l" fontAlgn="t"/>
                      <a:r>
                        <a:rPr lang="de-CH" sz="2400">
                          <a:effectLst/>
                        </a:rPr>
                        <a:t>4.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2400" dirty="0">
                          <a:effectLst/>
                        </a:rPr>
                        <a:t>Es braucht einen Mix aus verschiedenen Arten von Beurteilungen, um den Kompetenzkomitees fundierte Entscheidungen zu ermöglichen.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075238"/>
                  </a:ext>
                </a:extLst>
              </a:tr>
              <a:tr h="1102820">
                <a:tc>
                  <a:txBody>
                    <a:bodyPr/>
                    <a:lstStyle/>
                    <a:p>
                      <a:pPr algn="l" fontAlgn="t"/>
                      <a:r>
                        <a:rPr lang="de-CH" sz="2400">
                          <a:effectLst/>
                        </a:rPr>
                        <a:t>5.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2400">
                          <a:effectLst/>
                        </a:rPr>
                        <a:t>Die nötige Anzahl an Beurteilungen (Datenpunkten) hängt von der Wichtigkeit der Entscheidung ab: je höher die Konsequenzen, desto mehr Datenpunkte braucht es.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586122"/>
                  </a:ext>
                </a:extLst>
              </a:tr>
              <a:tr h="787729">
                <a:tc>
                  <a:txBody>
                    <a:bodyPr/>
                    <a:lstStyle/>
                    <a:p>
                      <a:pPr algn="l" fontAlgn="t"/>
                      <a:r>
                        <a:rPr lang="de-CH" sz="2400">
                          <a:effectLst/>
                        </a:rPr>
                        <a:t>6.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2400" dirty="0">
                          <a:effectLst/>
                        </a:rPr>
                        <a:t>Entscheidungen mit </a:t>
                      </a:r>
                      <a:r>
                        <a:rPr lang="de-DE" sz="2400" dirty="0" err="1">
                          <a:effectLst/>
                        </a:rPr>
                        <a:t>grossen</a:t>
                      </a:r>
                      <a:r>
                        <a:rPr lang="de-DE" sz="2400" dirty="0">
                          <a:effectLst/>
                        </a:rPr>
                        <a:t> Konsequenzen werden von einer Gruppe (Kompetenzkomitee) gefällt, auf Basis vieler Datenpunkte.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C2C2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545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4931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22C07-5EDB-927C-1E2E-55CF57C73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11. Technologie nutzen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759739-9882-D48A-EB58-6A37EC13A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Nutze Technologie um den Lernfortschritt zu dokumentieren und allen Supervisoren zugänglich zu machen</a:t>
            </a:r>
          </a:p>
        </p:txBody>
      </p:sp>
    </p:spTree>
    <p:extLst>
      <p:ext uri="{BB962C8B-B14F-4D97-AF65-F5344CB8AC3E}">
        <p14:creationId xmlns:p14="http://schemas.microsoft.com/office/powerpoint/2010/main" val="13730529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A35F9D-BC28-5101-3F71-B16A33051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12. EPA-Daten zum Nutzen des Curriculums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8CCB1E-8638-8D56-FE6A-1F7C5F4B4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Mit dem Sammeln der EPA-Daten kann auch das gesamte Weiterbildungscurriculum evaluiert und verändert werden.</a:t>
            </a:r>
          </a:p>
          <a:p>
            <a:r>
              <a:rPr lang="de-CH" dirty="0"/>
              <a:t>Lücken sind so zum Beispiel strukturiert auffindbar.</a:t>
            </a:r>
          </a:p>
        </p:txBody>
      </p:sp>
    </p:spTree>
    <p:extLst>
      <p:ext uri="{BB962C8B-B14F-4D97-AF65-F5344CB8AC3E}">
        <p14:creationId xmlns:p14="http://schemas.microsoft.com/office/powerpoint/2010/main" val="1513091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211C02-94BD-C5F1-D8A4-985E0DFBE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Herausforderungen in </a:t>
            </a:r>
            <a:r>
              <a:rPr lang="de-CH" dirty="0" err="1"/>
              <a:t>medical</a:t>
            </a:r>
            <a:r>
              <a:rPr lang="de-CH" dirty="0"/>
              <a:t> Education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A0196E-CA75-F298-92A5-BDABBB752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Open Sans" panose="020B0606030504020204" pitchFamily="34" charset="0"/>
              </a:rPr>
              <a:t>Grösste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Herausfordungen</a:t>
            </a:r>
            <a:r>
              <a:rPr lang="en-US" dirty="0">
                <a:latin typeface="Open Sans" panose="020B0606030504020204" pitchFamily="34" charset="0"/>
              </a:rPr>
              <a:t>:</a:t>
            </a:r>
          </a:p>
          <a:p>
            <a:pPr lvl="1"/>
            <a:r>
              <a:rPr lang="en-US" dirty="0" err="1">
                <a:latin typeface="Open Sans" panose="020B0606030504020204" pitchFamily="34" charset="0"/>
              </a:rPr>
              <a:t>Mangel</a:t>
            </a:r>
            <a:r>
              <a:rPr lang="en-US" dirty="0">
                <a:latin typeface="Open Sans" panose="020B0606030504020204" pitchFamily="34" charset="0"/>
              </a:rPr>
              <a:t> an Zeit, Feedback und “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educational continuity”</a:t>
            </a:r>
          </a:p>
          <a:p>
            <a:r>
              <a:rPr lang="en-US" b="0" i="0" dirty="0" err="1">
                <a:effectLst/>
                <a:latin typeface="Open Sans" panose="020B0606030504020204" pitchFamily="34" charset="0"/>
              </a:rPr>
              <a:t>Kompetenz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ist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nicht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sichbar</a:t>
            </a:r>
            <a:endParaRPr lang="en-US" b="0" i="0" dirty="0"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5891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40A9D-AB43-50B9-E6C8-60069E0A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Trainees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5EEE3B-AA6B-654C-A621-F5652D4CA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dirty="0">
                <a:effectLst/>
                <a:latin typeface="Open Sans" panose="020B0606030504020204" pitchFamily="34" charset="0"/>
              </a:rPr>
              <a:t>AA/AÄ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haben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unterschiedliche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Laufbahnen</a:t>
            </a:r>
            <a:endParaRPr lang="en-US" b="0" i="0" dirty="0"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0" i="0" dirty="0" err="1">
                <a:effectLst/>
                <a:latin typeface="Open Sans" panose="020B0606030504020204" pitchFamily="34" charset="0"/>
              </a:rPr>
              <a:t>Supervisoren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ändern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mit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Stellenwechsel</a:t>
            </a:r>
            <a:r>
              <a:rPr lang="en-US" dirty="0">
                <a:latin typeface="Open Sans" panose="020B0606030504020204" pitchFamily="34" charset="0"/>
              </a:rPr>
              <a:t> -&gt; </a:t>
            </a:r>
            <a:r>
              <a:rPr lang="en-US" dirty="0" err="1">
                <a:latin typeface="Open Sans" panose="020B0606030504020204" pitchFamily="34" charset="0"/>
              </a:rPr>
              <a:t>keine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langandauernde</a:t>
            </a:r>
            <a:r>
              <a:rPr lang="en-US" dirty="0">
                <a:latin typeface="Open Sans" panose="020B0606030504020204" pitchFamily="34" charset="0"/>
              </a:rPr>
              <a:t> Supervision </a:t>
            </a:r>
            <a:r>
              <a:rPr lang="en-US" dirty="0" err="1">
                <a:latin typeface="Open Sans" panose="020B0606030504020204" pitchFamily="34" charset="0"/>
              </a:rPr>
              <a:t>möglich</a:t>
            </a:r>
            <a:endParaRPr lang="en-US" dirty="0">
              <a:latin typeface="Open Sans" panose="020B0606030504020204" pitchFamily="34" charset="0"/>
            </a:endParaRPr>
          </a:p>
          <a:p>
            <a:pPr lvl="1"/>
            <a:r>
              <a:rPr lang="en-US" dirty="0">
                <a:latin typeface="Open Sans" panose="020B0606030504020204" pitchFamily="34" charset="0"/>
              </a:rPr>
              <a:t>Bei </a:t>
            </a:r>
            <a:r>
              <a:rPr lang="en-US" dirty="0" err="1">
                <a:latin typeface="Open Sans" panose="020B0606030504020204" pitchFamily="34" charset="0"/>
              </a:rPr>
              <a:t>jedem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neuem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Stellenantritt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ein</a:t>
            </a:r>
            <a:r>
              <a:rPr lang="en-US" dirty="0">
                <a:latin typeface="Open Sans" panose="020B0606030504020204" pitchFamily="34" charset="0"/>
              </a:rPr>
              <a:t> “Wieder-von-</a:t>
            </a:r>
            <a:r>
              <a:rPr lang="en-US" dirty="0" err="1">
                <a:latin typeface="Open Sans" panose="020B0606030504020204" pitchFamily="34" charset="0"/>
              </a:rPr>
              <a:t>vorne</a:t>
            </a:r>
            <a:r>
              <a:rPr lang="en-US" dirty="0">
                <a:latin typeface="Open Sans" panose="020B0606030504020204" pitchFamily="34" charset="0"/>
              </a:rPr>
              <a:t>-</a:t>
            </a:r>
            <a:r>
              <a:rPr lang="en-US" dirty="0" err="1">
                <a:latin typeface="Open Sans" panose="020B0606030504020204" pitchFamily="34" charset="0"/>
              </a:rPr>
              <a:t>beginnen</a:t>
            </a:r>
            <a:r>
              <a:rPr lang="en-US" dirty="0">
                <a:latin typeface="Open Sans" panose="020B0606030504020204" pitchFamily="34" charset="0"/>
              </a:rPr>
              <a:t>” </a:t>
            </a:r>
            <a:r>
              <a:rPr lang="en-US" dirty="0" err="1">
                <a:latin typeface="Open Sans" panose="020B0606030504020204" pitchFamily="34" charset="0"/>
              </a:rPr>
              <a:t>oder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ein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Annehmen</a:t>
            </a:r>
            <a:r>
              <a:rPr lang="en-US" dirty="0">
                <a:latin typeface="Open Sans" panose="020B0606030504020204" pitchFamily="34" charset="0"/>
              </a:rPr>
              <a:t> von “der/die-</a:t>
            </a:r>
            <a:r>
              <a:rPr lang="en-US" dirty="0" err="1">
                <a:latin typeface="Open Sans" panose="020B0606030504020204" pitchFamily="34" charset="0"/>
              </a:rPr>
              <a:t>kann</a:t>
            </a:r>
            <a:r>
              <a:rPr lang="en-US" dirty="0">
                <a:latin typeface="Open Sans" panose="020B0606030504020204" pitchFamily="34" charset="0"/>
              </a:rPr>
              <a:t>-ja-das-</a:t>
            </a:r>
            <a:r>
              <a:rPr lang="en-US" dirty="0" err="1">
                <a:latin typeface="Open Sans" panose="020B0606030504020204" pitchFamily="34" charset="0"/>
              </a:rPr>
              <a:t>sicher</a:t>
            </a:r>
            <a:r>
              <a:rPr lang="en-US" dirty="0">
                <a:latin typeface="Open Sans" panose="020B0606030504020204" pitchFamily="34" charset="0"/>
              </a:rPr>
              <a:t>-</a:t>
            </a:r>
            <a:r>
              <a:rPr lang="en-US" dirty="0" err="1">
                <a:latin typeface="Open Sans" panose="020B0606030504020204" pitchFamily="34" charset="0"/>
              </a:rPr>
              <a:t>schon</a:t>
            </a:r>
            <a:endParaRPr lang="en-US" dirty="0">
              <a:latin typeface="Open Sans" panose="020B0606030504020204" pitchFamily="34" charset="0"/>
            </a:endParaRPr>
          </a:p>
          <a:p>
            <a:pPr lvl="1"/>
            <a:r>
              <a:rPr lang="en-US" dirty="0">
                <a:latin typeface="Open Sans" panose="020B0606030504020204" pitchFamily="34" charset="0"/>
              </a:rPr>
              <a:t>Die </a:t>
            </a:r>
            <a:r>
              <a:rPr lang="en-US" dirty="0" err="1">
                <a:latin typeface="Open Sans" panose="020B0606030504020204" pitchFamily="34" charset="0"/>
              </a:rPr>
              <a:t>erste</a:t>
            </a:r>
            <a:r>
              <a:rPr lang="en-US" dirty="0">
                <a:latin typeface="Open Sans" panose="020B0606030504020204" pitchFamily="34" charset="0"/>
              </a:rPr>
              <a:t> Situation </a:t>
            </a:r>
            <a:r>
              <a:rPr lang="en-US" dirty="0" err="1">
                <a:latin typeface="Open Sans" panose="020B0606030504020204" pitchFamily="34" charset="0"/>
              </a:rPr>
              <a:t>kann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im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Extremfall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zur</a:t>
            </a:r>
            <a:r>
              <a:rPr lang="en-US" dirty="0">
                <a:latin typeface="Open Sans" panose="020B0606030504020204" pitchFamily="34" charset="0"/>
              </a:rPr>
              <a:t> Demotivation und die </a:t>
            </a:r>
            <a:r>
              <a:rPr lang="en-US" dirty="0" err="1">
                <a:latin typeface="Open Sans" panose="020B0606030504020204" pitchFamily="34" charset="0"/>
              </a:rPr>
              <a:t>letzte</a:t>
            </a:r>
            <a:r>
              <a:rPr lang="en-US" dirty="0">
                <a:latin typeface="Open Sans" panose="020B0606030504020204" pitchFamily="34" charset="0"/>
              </a:rPr>
              <a:t> Situation </a:t>
            </a:r>
            <a:r>
              <a:rPr lang="en-US" dirty="0" err="1">
                <a:latin typeface="Open Sans" panose="020B0606030504020204" pitchFamily="34" charset="0"/>
              </a:rPr>
              <a:t>zur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Patientengefährdung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führen</a:t>
            </a:r>
            <a:r>
              <a:rPr lang="en-US" dirty="0">
                <a:latin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541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FB3D42-B732-616B-DAB6-7816F9E2B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Supervisors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AD5BF8-428B-D2BC-C87C-AD7F2D223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0" dirty="0" err="1">
                <a:effectLst/>
                <a:latin typeface="Open Sans" panose="020B0606030504020204" pitchFamily="34" charset="0"/>
              </a:rPr>
              <a:t>Doppelbeanspruchung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als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Weiterbildner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aber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gleichzeitig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als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medizinischer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Dienstleister</a:t>
            </a:r>
            <a:endParaRPr lang="en-US" i="0" dirty="0">
              <a:effectLst/>
              <a:latin typeface="Open Sans" panose="020B0606030504020204" pitchFamily="34" charset="0"/>
            </a:endParaRPr>
          </a:p>
          <a:p>
            <a:r>
              <a:rPr lang="en-US" i="0" dirty="0">
                <a:effectLst/>
                <a:latin typeface="Open Sans" panose="020B0606030504020204" pitchFamily="34" charset="0"/>
              </a:rPr>
              <a:t>Oft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fehlt</a:t>
            </a:r>
            <a:r>
              <a:rPr lang="en-US" i="0" dirty="0">
                <a:effectLst/>
                <a:latin typeface="Open Sans" panose="020B0606030504020204" pitchFamily="34" charset="0"/>
              </a:rPr>
              <a:t> die Zeit für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angemessene</a:t>
            </a:r>
            <a:r>
              <a:rPr lang="en-US" i="0" dirty="0">
                <a:effectLst/>
                <a:latin typeface="Open Sans" panose="020B0606030504020204" pitchFamily="34" charset="0"/>
              </a:rPr>
              <a:t> Supervision und Feedback</a:t>
            </a:r>
          </a:p>
          <a:p>
            <a:r>
              <a:rPr lang="en-US" dirty="0" err="1">
                <a:latin typeface="Open Sans" panose="020B0606030504020204" pitchFamily="34" charset="0"/>
              </a:rPr>
              <a:t>Angepasstes</a:t>
            </a:r>
            <a:r>
              <a:rPr lang="en-US" dirty="0">
                <a:latin typeface="Open Sans" panose="020B0606030504020204" pitchFamily="34" charset="0"/>
              </a:rPr>
              <a:t> Teaching oft </a:t>
            </a:r>
            <a:r>
              <a:rPr lang="en-US" dirty="0" err="1">
                <a:latin typeface="Open Sans" panose="020B0606030504020204" pitchFamily="34" charset="0"/>
              </a:rPr>
              <a:t>nicht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möglich</a:t>
            </a:r>
            <a:r>
              <a:rPr lang="en-US" dirty="0">
                <a:latin typeface="Open Sans" panose="020B0606030504020204" pitchFamily="34" charset="0"/>
              </a:rPr>
              <a:t>, da AA-</a:t>
            </a:r>
            <a:r>
              <a:rPr lang="en-US" dirty="0" err="1">
                <a:latin typeface="Open Sans" panose="020B0606030504020204" pitchFamily="34" charset="0"/>
              </a:rPr>
              <a:t>Kompetenzen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nicht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genug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bekannt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sind</a:t>
            </a:r>
            <a:endParaRPr lang="en-US" dirty="0">
              <a:latin typeface="Open Sans" panose="020B0606030504020204" pitchFamily="34" charset="0"/>
            </a:endParaRPr>
          </a:p>
          <a:p>
            <a:endParaRPr lang="en-US" i="0" dirty="0"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01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E72ECD-4ECE-C94F-CCD8-27CFCFA4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Spitäler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34D9C6-89F0-167C-87CA-357F29713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effectLst/>
                <a:latin typeface="Open Sans" panose="020B0606030504020204" pitchFamily="34" charset="0"/>
              </a:rPr>
              <a:t>Grosser Teil der Arbeit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besteht</a:t>
            </a:r>
            <a:r>
              <a:rPr lang="en-US" b="0" i="0" dirty="0">
                <a:effectLst/>
                <a:latin typeface="Open Sans" panose="020B0606030504020204" pitchFamily="34" charset="0"/>
              </a:rPr>
              <a:t> in Administration / </a:t>
            </a:r>
            <a:r>
              <a:rPr lang="en-US" b="0" i="0" dirty="0" err="1">
                <a:effectLst/>
                <a:latin typeface="Open Sans" panose="020B0606030504020204" pitchFamily="34" charset="0"/>
              </a:rPr>
              <a:t>Dokumentation</a:t>
            </a:r>
            <a:endParaRPr lang="en-US" b="0" i="0" dirty="0">
              <a:effectLst/>
              <a:latin typeface="Open Sans" panose="020B0606030504020204" pitchFamily="34" charset="0"/>
            </a:endParaRPr>
          </a:p>
          <a:p>
            <a:r>
              <a:rPr lang="en-US" dirty="0">
                <a:latin typeface="Open Sans" panose="020B0606030504020204" pitchFamily="34" charset="0"/>
              </a:rPr>
              <a:t>Die </a:t>
            </a:r>
            <a:r>
              <a:rPr lang="en-US" dirty="0" err="1">
                <a:latin typeface="Open Sans" panose="020B0606030504020204" pitchFamily="34" charset="0"/>
              </a:rPr>
              <a:t>Dokumentationskompetenz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wird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dabei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meistens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zu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wenig</a:t>
            </a:r>
            <a:r>
              <a:rPr lang="en-US" dirty="0">
                <a:latin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</a:rPr>
              <a:t>beachtet</a:t>
            </a:r>
            <a:r>
              <a:rPr lang="en-US" dirty="0">
                <a:latin typeface="Open Sans" panose="020B0606030504020204" pitchFamily="34" charset="0"/>
              </a:rPr>
              <a:t>/</a:t>
            </a:r>
            <a:r>
              <a:rPr lang="en-US" dirty="0" err="1">
                <a:latin typeface="Open Sans" panose="020B0606030504020204" pitchFamily="34" charset="0"/>
              </a:rPr>
              <a:t>gefördert</a:t>
            </a:r>
            <a:endParaRPr lang="en-US" b="0" i="0" dirty="0"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70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1973</Words>
  <Application>Microsoft Office PowerPoint</Application>
  <PresentationFormat>Breitbild</PresentationFormat>
  <Paragraphs>215</Paragraphs>
  <Slides>51</Slides>
  <Notes>0</Notes>
  <HiddenSlides>0</HiddenSlides>
  <MMClips>2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58" baseType="lpstr">
      <vt:lpstr>Arial</vt:lpstr>
      <vt:lpstr>Calibri</vt:lpstr>
      <vt:lpstr>Calibri Light</vt:lpstr>
      <vt:lpstr>Minion Pro</vt:lpstr>
      <vt:lpstr>Open Sans</vt:lpstr>
      <vt:lpstr>Wingdings</vt:lpstr>
      <vt:lpstr>Office</vt:lpstr>
      <vt:lpstr>Kompetenzbasierte ärztliche Weiterbildung</vt:lpstr>
      <vt:lpstr>Hintergrund – was wird anders</vt:lpstr>
      <vt:lpstr>Hintergrund – was wird anders</vt:lpstr>
      <vt:lpstr>PowerPoint-Präsentation</vt:lpstr>
      <vt:lpstr>Prinzipien von Programmatic Assessment (nach Heeneman et al. 2022) </vt:lpstr>
      <vt:lpstr>Herausforderungen in medical Education</vt:lpstr>
      <vt:lpstr>Trainees</vt:lpstr>
      <vt:lpstr>Supervisors</vt:lpstr>
      <vt:lpstr>Spitäler</vt:lpstr>
      <vt:lpstr>Und nun…?</vt:lpstr>
      <vt:lpstr>Was sind EPAs</vt:lpstr>
      <vt:lpstr>SIWF: Suggestions for assessment using EPAs in residency training</vt:lpstr>
      <vt:lpstr>CanMEDS - Rollen</vt:lpstr>
      <vt:lpstr>PowerPoint-Präsentation</vt:lpstr>
      <vt:lpstr>Kommunikator</vt:lpstr>
      <vt:lpstr>Kommunikator (2)</vt:lpstr>
      <vt:lpstr>Kollaborator / Mitarbeiter</vt:lpstr>
      <vt:lpstr>Manager</vt:lpstr>
      <vt:lpstr>Health Advocate / Gesundheitsförderer</vt:lpstr>
      <vt:lpstr>Scholar / Gelehrter</vt:lpstr>
      <vt:lpstr>EPAs in der Anästhesie</vt:lpstr>
      <vt:lpstr>PowerPoint-Präsentation</vt:lpstr>
      <vt:lpstr>EPA-Bsp: Intra/periop Betreuung von ASA 1 Pat.</vt:lpstr>
      <vt:lpstr>EPAs und ihre Anwendung</vt:lpstr>
      <vt:lpstr>Supervisionslevels</vt:lpstr>
      <vt:lpstr>Unterschiedliche Assessments</vt:lpstr>
      <vt:lpstr>Facharztreife</vt:lpstr>
      <vt:lpstr>Herausforderungen</vt:lpstr>
      <vt:lpstr>Prepared App</vt:lpstr>
      <vt:lpstr>Literatur – Kurze Erklärung zur App-Verwendung</vt:lpstr>
      <vt:lpstr>Literatur – Kurze Erklärung zur App-Verwendung</vt:lpstr>
      <vt:lpstr>preparedApp – Nutzen/Hintergrund</vt:lpstr>
      <vt:lpstr>App Benutzung als Trainee</vt:lpstr>
      <vt:lpstr>App Benutzung als Trainee</vt:lpstr>
      <vt:lpstr>App Benutzung als Trainee</vt:lpstr>
      <vt:lpstr>App Benutzung als Supervisor</vt:lpstr>
      <vt:lpstr>Quellen – SIWF Homepage</vt:lpstr>
      <vt:lpstr>Merci </vt:lpstr>
      <vt:lpstr>Twelve tips for the implementation of EPAs for assessment and entrustment decisions</vt:lpstr>
      <vt:lpstr>1. Über Vertrauen / Trust sprechen</vt:lpstr>
      <vt:lpstr>2. EPA Beschreibung als Guide brauchen</vt:lpstr>
      <vt:lpstr>3. Höhere Supervisionslevels ad hoc</vt:lpstr>
      <vt:lpstr>4. EPA als Feedbackgerüst</vt:lpstr>
      <vt:lpstr>5. Fallbezogene Diskussionen</vt:lpstr>
      <vt:lpstr>6. Supervisoren sollen auf ihr Bauchgefühl achten</vt:lpstr>
      <vt:lpstr> 7. Raum für Vertrauensentwicklung schaffen</vt:lpstr>
      <vt:lpstr>8. Vertrauen soll ausgesprochen werden unabhängig des Ausbildungsstand</vt:lpstr>
      <vt:lpstr>9. Alle verfügbare Infos nutzen</vt:lpstr>
      <vt:lpstr>10. Einbezug von Trainees </vt:lpstr>
      <vt:lpstr>11. Technologie nutzen</vt:lpstr>
      <vt:lpstr>12. EPA-Daten zum Nutzen des Curriculums</vt:lpstr>
    </vt:vector>
  </TitlesOfParts>
  <Company>STGAG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Kompetenzbasierte ärztliche Weiterbildung</dc:title>
  <dc:creator>Aeppli, Norbert</dc:creator>
  <cp:lastModifiedBy>norbert aeppli</cp:lastModifiedBy>
  <cp:revision>26</cp:revision>
  <dcterms:created xsi:type="dcterms:W3CDTF">2023-04-27T17:47:47Z</dcterms:created>
  <dcterms:modified xsi:type="dcterms:W3CDTF">2024-03-01T19:51:39Z</dcterms:modified>
</cp:coreProperties>
</file>