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4660"/>
  </p:normalViewPr>
  <p:slideViewPr>
    <p:cSldViewPr snapToGrid="0">
      <p:cViewPr>
        <p:scale>
          <a:sx n="75" d="100"/>
          <a:sy n="75" d="100"/>
        </p:scale>
        <p:origin x="842" y="3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FFC84-9F04-C940-26DC-50CFD076C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6125BB-B5E4-2CC1-EF45-802559103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658E6-B414-C84A-B313-0EA1681E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2645EE-328F-3F09-85B5-F1EF4290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D9C775-04F1-2A15-E4DC-24B93162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555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B1605-E610-E389-130A-903E4F5C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C8E511-0455-6A88-24EE-5C3C523EF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D2642-B280-972A-87B2-22F035F9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E57294-676F-12D8-E7CA-1922171C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42C0F-F4F1-C148-C0CD-16D03496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554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38695F-D7A8-D1C6-77BE-4AB7B4405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AF35B8-8404-6944-9353-619311578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13F39F-D825-7B35-E33F-6E92B445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7505FA-96D8-7431-C1C1-79342EBA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8D7652-946F-AFAC-41BB-DBA231DB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798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48D6D-FE50-1D4E-F5D9-F14EEFA2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0CBFB4-E28C-F106-833B-F57CFD4D7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1B3702-9E0C-F371-A4F7-A28C3F8B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D8793C-5EF1-7E16-0F9E-472DC597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16C110-DA6E-2703-90C2-C5457B48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219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9E3DF-01D4-B8BE-5923-50B6EDA9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B4308D-30EC-3DF4-890E-17BE947D9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518D3A-415E-B5DB-477C-EB068CAA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382D7E-12C3-F97C-DF3C-E97F1E27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46D734-55A4-89F4-58C5-6D3CB9D8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720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DE7DC-C56A-F0D6-E792-2E974640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C9BABD-5202-DED9-6257-2FC979CEB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AA49FB-20C7-5192-9CA4-1ED8AEE37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55292C-1668-5DC2-A00D-10B4A07E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B2FC61-FCE5-B6A2-D8A9-B4F7051E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DC33A1-A84C-CAEB-E7CE-062C5111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729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E4B89-8138-D09D-EA0E-22AB1AAD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CE7C03-3AF4-9CB4-3880-80B11E48B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83673D-AB9D-ED8D-5138-9E5E57E21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ED9B3B-B3DE-4F22-DF86-22D29904C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704118-EE8A-B1CE-7649-FBB0FB32F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3C132D8-9B0C-A600-5C38-EA216BBA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462A43-D7D6-EB30-EEA2-EBF10E54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17DC83-E86E-FD0F-058C-E6B7E805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313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E806D-ED03-931A-B11C-6D615729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D0D21E-2F14-65F1-50D6-AF003800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6C8498-BE38-36A7-EC24-25E19843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74D240-0D23-B271-E880-525CE9F8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843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D67062-362E-EBB4-80FD-7C3BB43C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70BADD-A05A-3B7D-E946-838EA3B7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65A813-A7E8-E8F0-30F8-15F939B4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721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6EFA9-643A-0E78-E1F0-EDF336E0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10B379-9683-65E4-3E9B-80A7AF56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0F13F6-EF66-37C0-47BD-A38A6AF62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7A132A-A52D-C7B7-C6B0-1C872C1B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1647C6-D389-CCEE-6D48-E5B42A63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C62ADC-BC66-20E4-7BCE-46AEBF43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8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EDB6A-BD52-AD7B-CE37-975B8345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382C55B-D0AC-7193-95C6-607823C26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C01F67-8B0A-9CAC-4E77-56C79D299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1EA3E6-CDAB-DB6F-344E-8E41F1A8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A74653-F6D2-7453-44FA-C8010700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C491C0-E5E5-2469-F9AC-D9F7FF85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905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86BF401-D887-387B-EE82-5C22D501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1B3860-F511-FDC3-3796-811BC6AEC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72B386-55AD-83DB-A423-20C881208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901C-A95F-45B6-B21B-5D480B9D18AB}" type="datetimeFigureOut">
              <a:rPr lang="de-CH" smtClean="0"/>
              <a:t>16.10.2022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781BDF-AAE7-7394-E0A5-192382FAC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D7EF73-69D1-600B-F559-0B142672A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0F0D-03FB-4947-A8A4-5D657C2D07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455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medicalforum.ch/de/detail/doi/smf.2018.0344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leitlinien.dgk.org/files/13_2015_pocket_leitlinien_nichtkardiale_eingriff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journals.lww.com/ejanaesthesiology/Fulltext/2018/06000/Pre_operative_evaluation_of_adults_undergoing.2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7D223-CE15-207B-3BE6-8F078C40F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Präoperative Evaluation vor elektiven Eingriffen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175415-CCFF-DCBE-E85E-CD2FE5B78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Montagsfortbildung 17.10.22</a:t>
            </a:r>
          </a:p>
          <a:p>
            <a:r>
              <a:rPr lang="de-CH" dirty="0"/>
              <a:t>Aeppli</a:t>
            </a:r>
          </a:p>
        </p:txBody>
      </p:sp>
    </p:spTree>
    <p:extLst>
      <p:ext uri="{BB962C8B-B14F-4D97-AF65-F5344CB8AC3E}">
        <p14:creationId xmlns:p14="http://schemas.microsoft.com/office/powerpoint/2010/main" val="203305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DEACF-8E91-46E8-49DB-9D38912D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Medikamente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64EBB4-4EAB-1EF7-5CCD-8484117EF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In der Regel kein Absetzen von </a:t>
            </a:r>
            <a:r>
              <a:rPr lang="de-CH" dirty="0" err="1"/>
              <a:t>Medis</a:t>
            </a:r>
            <a:endParaRPr lang="de-CH" dirty="0"/>
          </a:p>
          <a:p>
            <a:r>
              <a:rPr lang="de-CH" dirty="0"/>
              <a:t>ACE-Hemmer, Diuretika je nach OP pausieren</a:t>
            </a:r>
          </a:p>
          <a:p>
            <a:r>
              <a:rPr lang="de-CH" dirty="0"/>
              <a:t>Spezielles Management gemäss Schema bei </a:t>
            </a:r>
          </a:p>
          <a:p>
            <a:pPr lvl="1"/>
            <a:r>
              <a:rPr lang="de-CH" dirty="0"/>
              <a:t>OAK (gemäss Gerinnungskarte)</a:t>
            </a:r>
          </a:p>
          <a:p>
            <a:pPr lvl="1"/>
            <a:r>
              <a:rPr lang="de-CH" dirty="0"/>
              <a:t>Antidiabetika/Insulin</a:t>
            </a:r>
          </a:p>
          <a:p>
            <a:pPr lvl="1"/>
            <a:r>
              <a:rPr lang="de-CH" dirty="0"/>
              <a:t>Steroide</a:t>
            </a:r>
          </a:p>
        </p:txBody>
      </p:sp>
    </p:spTree>
    <p:extLst>
      <p:ext uri="{BB962C8B-B14F-4D97-AF65-F5344CB8AC3E}">
        <p14:creationId xmlns:p14="http://schemas.microsoft.com/office/powerpoint/2010/main" val="23462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30C0-D8CD-7946-6D39-EA49A072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Weitere 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0E2D37-6B7B-897F-2E99-7C65AB7A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96640" cy="4351338"/>
          </a:xfrm>
        </p:spPr>
        <p:txBody>
          <a:bodyPr/>
          <a:lstStyle/>
          <a:p>
            <a:r>
              <a:rPr lang="de-CH" dirty="0"/>
              <a:t>Perioperative kardiale Abklärung und Therapie im Vorfeld nicht-herzchirurgischer Eingriffe, Filipovic</a:t>
            </a:r>
          </a:p>
          <a:p>
            <a:pPr lvl="1"/>
            <a:r>
              <a:rPr lang="de-CH" dirty="0">
                <a:hlinkClick r:id="rId2"/>
              </a:rPr>
              <a:t>https://medicalforum.ch/de/detail/doi/smf.2018.03440</a:t>
            </a:r>
            <a:endParaRPr lang="de-CH" dirty="0"/>
          </a:p>
          <a:p>
            <a:pPr marL="457200" lvl="1" indent="0">
              <a:buNone/>
            </a:pP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299543-AEB2-1556-7875-2E091221D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86" y="1305616"/>
            <a:ext cx="7802860" cy="53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1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E6A6D-28D4-8810-B007-E9ECC38C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Weitere 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58FAAA-70EA-E945-1B52-CE6CD3B3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5040" cy="4351338"/>
          </a:xfrm>
        </p:spPr>
        <p:txBody>
          <a:bodyPr/>
          <a:lstStyle/>
          <a:p>
            <a:r>
              <a:rPr lang="de-CH" dirty="0"/>
              <a:t>ESC Pocket Guidelines zu nichtkardiale chirurgische Eingriffe, </a:t>
            </a:r>
            <a:br>
              <a:rPr lang="de-CH" dirty="0"/>
            </a:br>
            <a:r>
              <a:rPr lang="de-CH" dirty="0">
                <a:hlinkClick r:id="rId2"/>
              </a:rPr>
              <a:t>https://leitlinien.dgk.org/files/13_2015_pocket_leitlinien_nichtkardiale_eingriffe.pdf</a:t>
            </a:r>
            <a:endParaRPr lang="de-CH" dirty="0"/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CF80DB-614E-9C07-15DB-9297ACB0C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480" y="681037"/>
            <a:ext cx="4486937" cy="60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1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1635D-FE23-0C24-FBD8-43510D07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Weitere 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A69C-81FF-4BDA-0D29-936E96747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80" y="5087620"/>
            <a:ext cx="10784840" cy="1405255"/>
          </a:xfrm>
        </p:spPr>
        <p:txBody>
          <a:bodyPr/>
          <a:lstStyle/>
          <a:p>
            <a:r>
              <a:rPr lang="de-CH" sz="2000" dirty="0">
                <a:hlinkClick r:id="rId2"/>
              </a:rPr>
              <a:t>https://journals.lww.com/ejanaesthesiology/Fulltext/2018/06000/Pre_operative_evaluation_of_adults_undergoing.2.aspx</a:t>
            </a:r>
            <a:endParaRPr lang="de-CH" sz="2000" dirty="0"/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5F1C2D-60C7-BDDE-E014-1707B6AB8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48" y="1437640"/>
            <a:ext cx="9478632" cy="31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FAF62-2E59-E21E-A822-36F31B7A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D02F6-CB8F-C80E-B6CC-0A855B62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Kardial</a:t>
            </a:r>
          </a:p>
          <a:p>
            <a:pPr lvl="1"/>
            <a:r>
              <a:rPr lang="de-CH" dirty="0"/>
              <a:t>Kardiovaskuläres Risiko: akute Symptomatik, OP-Risiko, cv-Pat-Risiko, METs</a:t>
            </a:r>
          </a:p>
          <a:p>
            <a:pPr lvl="1"/>
            <a:r>
              <a:rPr lang="de-CH" dirty="0"/>
              <a:t>Untersuchungen: EKG, Echo, </a:t>
            </a:r>
            <a:r>
              <a:rPr lang="de-CH" dirty="0" err="1"/>
              <a:t>Koro</a:t>
            </a:r>
            <a:r>
              <a:rPr lang="de-CH" dirty="0"/>
              <a:t>, Belastungstest</a:t>
            </a:r>
          </a:p>
          <a:p>
            <a:r>
              <a:rPr lang="de-CH" dirty="0"/>
              <a:t>Pulmonal</a:t>
            </a:r>
          </a:p>
          <a:p>
            <a:pPr lvl="1"/>
            <a:r>
              <a:rPr lang="de-CH" dirty="0"/>
              <a:t>Untersuchungen: BGA, </a:t>
            </a:r>
            <a:r>
              <a:rPr lang="de-CH" dirty="0" err="1"/>
              <a:t>Thx-Rx</a:t>
            </a:r>
            <a:r>
              <a:rPr lang="de-CH" dirty="0"/>
              <a:t>, </a:t>
            </a:r>
            <a:r>
              <a:rPr lang="de-CH" dirty="0" err="1"/>
              <a:t>LuFu</a:t>
            </a:r>
            <a:endParaRPr lang="de-CH" dirty="0"/>
          </a:p>
          <a:p>
            <a:r>
              <a:rPr lang="de-CH" dirty="0"/>
              <a:t>Medikamentenmanagement perioperativ</a:t>
            </a:r>
          </a:p>
        </p:txBody>
      </p:sp>
    </p:spTree>
    <p:extLst>
      <p:ext uri="{BB962C8B-B14F-4D97-AF65-F5344CB8AC3E}">
        <p14:creationId xmlns:p14="http://schemas.microsoft.com/office/powerpoint/2010/main" val="187736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FAF62-2E59-E21E-A822-36F31B7A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 – Take Home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D02F6-CB8F-C80E-B6CC-0A855B62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Kardial</a:t>
            </a:r>
          </a:p>
          <a:p>
            <a:pPr lvl="1"/>
            <a:r>
              <a:rPr lang="de-CH" dirty="0"/>
              <a:t>Kardiovaskuläres Risiko: </a:t>
            </a:r>
            <a:r>
              <a:rPr lang="de-CH" b="1" dirty="0"/>
              <a:t>akute Symptomatik</a:t>
            </a:r>
            <a:r>
              <a:rPr lang="de-CH" dirty="0"/>
              <a:t>, </a:t>
            </a:r>
            <a:r>
              <a:rPr lang="de-CH" b="1" dirty="0"/>
              <a:t>OP-Risiko</a:t>
            </a:r>
            <a:r>
              <a:rPr lang="de-CH" dirty="0"/>
              <a:t>, cv-Pat-Risiko, METs</a:t>
            </a:r>
          </a:p>
          <a:p>
            <a:pPr lvl="1"/>
            <a:r>
              <a:rPr lang="de-CH" dirty="0"/>
              <a:t>Untersuchungen: EKG, Echo, </a:t>
            </a:r>
            <a:r>
              <a:rPr lang="de-CH" dirty="0" err="1"/>
              <a:t>Koro</a:t>
            </a:r>
            <a:r>
              <a:rPr lang="de-CH" dirty="0"/>
              <a:t>, </a:t>
            </a:r>
            <a:r>
              <a:rPr lang="de-CH" b="1" dirty="0"/>
              <a:t>Belastungstest</a:t>
            </a:r>
          </a:p>
          <a:p>
            <a:r>
              <a:rPr lang="de-CH" dirty="0"/>
              <a:t>Pulmonal</a:t>
            </a:r>
          </a:p>
          <a:p>
            <a:pPr lvl="1"/>
            <a:r>
              <a:rPr lang="de-CH" dirty="0"/>
              <a:t>Untersuchungen: BGA, </a:t>
            </a:r>
            <a:r>
              <a:rPr lang="de-CH" dirty="0" err="1"/>
              <a:t>Thx-Rx</a:t>
            </a:r>
            <a:r>
              <a:rPr lang="de-CH" dirty="0"/>
              <a:t>, </a:t>
            </a:r>
            <a:r>
              <a:rPr lang="de-CH" dirty="0" err="1"/>
              <a:t>LuFu</a:t>
            </a:r>
            <a:endParaRPr lang="de-CH" dirty="0"/>
          </a:p>
          <a:p>
            <a:r>
              <a:rPr lang="de-CH" dirty="0"/>
              <a:t>Medikamentenmanagement perioperativ</a:t>
            </a:r>
          </a:p>
        </p:txBody>
      </p:sp>
    </p:spTree>
    <p:extLst>
      <p:ext uri="{BB962C8B-B14F-4D97-AF65-F5344CB8AC3E}">
        <p14:creationId xmlns:p14="http://schemas.microsoft.com/office/powerpoint/2010/main" val="403255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06C61-E3FA-67CD-0BF6-076A3115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Kardial – Akute symptomatische </a:t>
            </a:r>
            <a:r>
              <a:rPr lang="de-CH" dirty="0" err="1"/>
              <a:t>Herzerkr</a:t>
            </a:r>
            <a:r>
              <a:rPr lang="de-CH" dirty="0"/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D99C64-042F-A444-28FF-32539A28A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B34EEA-D35C-3AC5-9F93-8D577923B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65" y="1588858"/>
            <a:ext cx="8313964" cy="49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7981A-2C13-F5AA-A577-0C60DD37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OP-Risiko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BBBDA5-FB1A-7456-0C35-9C41FD4C9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66A1D8-B877-E872-A94F-9CA6D728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465" y="0"/>
            <a:ext cx="5576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3964B-6B49-BF5F-7130-FBBDC46A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Cardiovaskuläres</a:t>
            </a:r>
            <a:r>
              <a:rPr lang="de-CH" dirty="0"/>
              <a:t> Pat-Risiko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9DBA58-C91C-2B99-9965-00B000785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F901DD-C7E1-5DB5-58B0-29FF688F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193" y="1502909"/>
            <a:ext cx="7799614" cy="51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8733B-47B4-D644-1B68-C85C0706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00680" cy="1565275"/>
          </a:xfrm>
        </p:spPr>
        <p:txBody>
          <a:bodyPr>
            <a:noAutofit/>
          </a:bodyPr>
          <a:lstStyle/>
          <a:p>
            <a:r>
              <a:rPr lang="de-CH" sz="3200" dirty="0"/>
              <a:t>Wann Belastungstest?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8DFA31-8A9F-165D-DD6C-21BBCAB1C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91003F-9444-A12A-16F7-186454BA6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6"/>
          <a:stretch/>
        </p:blipFill>
        <p:spPr>
          <a:xfrm>
            <a:off x="3855764" y="0"/>
            <a:ext cx="8336236" cy="68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6E201-385E-31C2-FE1B-850512B4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EKG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E20A2-38CF-A879-7B21-C98EDCC87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C498EA-2F2E-A447-64EC-5142F228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162" y="207645"/>
            <a:ext cx="7965198" cy="63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13EC1-4AA7-C7CE-8FA4-8B220487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Thx-Rx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DF98E2-E062-E314-1BEE-470554675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F647A1-C231-EEF8-00C2-531DF74D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50800"/>
            <a:ext cx="7767446" cy="67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Breitbild</PresentationFormat>
  <Paragraphs>37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Präoperative Evaluation vor elektiven Eingriffen</vt:lpstr>
      <vt:lpstr>Übersicht</vt:lpstr>
      <vt:lpstr>Übersicht – Take Home</vt:lpstr>
      <vt:lpstr>Kardial – Akute symptomatische Herzerkr.</vt:lpstr>
      <vt:lpstr>OP-Risiko</vt:lpstr>
      <vt:lpstr>Cardiovaskuläres Pat-Risiko</vt:lpstr>
      <vt:lpstr>Wann Belastungstest?</vt:lpstr>
      <vt:lpstr>EKG</vt:lpstr>
      <vt:lpstr>Thx-Rx</vt:lpstr>
      <vt:lpstr>Medikamente</vt:lpstr>
      <vt:lpstr>Weitere Quellen</vt:lpstr>
      <vt:lpstr>Weitere Quellen</vt:lpstr>
      <vt:lpstr>Weitere 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Präoperative Evaluation vor elektiven Eingriffen</dc:title>
  <dc:creator>norbert aeppli</dc:creator>
  <cp:lastModifiedBy>norbert aeppli</cp:lastModifiedBy>
  <cp:revision>2</cp:revision>
  <dcterms:created xsi:type="dcterms:W3CDTF">2022-10-16T14:29:22Z</dcterms:created>
  <dcterms:modified xsi:type="dcterms:W3CDTF">2022-10-16T15:23:45Z</dcterms:modified>
</cp:coreProperties>
</file>